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1"/>
  </p:notesMasterIdLst>
  <p:sldIdLst>
    <p:sldId id="256" r:id="rId49"/>
    <p:sldId id="257"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Narrow" charset="1" panose="00000506000000000000"/>
      <p:regular r:id="rId10"/>
    </p:embeddedFont>
    <p:embeddedFont>
      <p:font typeface="Agrandir Narrow Bold" charset="1" panose="00000806000000000000"/>
      <p:regular r:id="rId11"/>
    </p:embeddedFont>
    <p:embeddedFont>
      <p:font typeface="Agrandir Narrow Italics" charset="1" panose="00000506000000000000"/>
      <p:regular r:id="rId12"/>
    </p:embeddedFont>
    <p:embeddedFont>
      <p:font typeface="Agrandir Narrow Bold Italics" charset="1" panose="00000806000000000000"/>
      <p:regular r:id="rId13"/>
    </p:embeddedFont>
    <p:embeddedFont>
      <p:font typeface="Agrandir Narrow Thin" charset="1" panose="00000206000000000000"/>
      <p:regular r:id="rId14"/>
    </p:embeddedFont>
    <p:embeddedFont>
      <p:font typeface="Agrandir Narrow Thin Italics" charset="1" panose="00000206000000000000"/>
      <p:regular r:id="rId15"/>
    </p:embeddedFont>
    <p:embeddedFont>
      <p:font typeface="Agrandir Narrow Medium" charset="1" panose="00000606000000000000"/>
      <p:regular r:id="rId16"/>
    </p:embeddedFont>
    <p:embeddedFont>
      <p:font typeface="Agrandir Narrow Medium Italics" charset="1" panose="00000606000000000000"/>
      <p:regular r:id="rId17"/>
    </p:embeddedFont>
    <p:embeddedFont>
      <p:font typeface="Agrandir Narrow Ultra-Bold" charset="1" panose="00000906000000000000"/>
      <p:regular r:id="rId18"/>
    </p:embeddedFont>
    <p:embeddedFont>
      <p:font typeface="Agrandir Narrow Ultra-Bold Italics" charset="1" panose="00000906000000000000"/>
      <p:regular r:id="rId19"/>
    </p:embeddedFont>
    <p:embeddedFont>
      <p:font typeface="Agrandir Narrow Heavy" charset="1" panose="00000A06000000000000"/>
      <p:regular r:id="rId20"/>
    </p:embeddedFont>
    <p:embeddedFont>
      <p:font typeface="Agrandir Narrow Heavy Italics" charset="1" panose="00000A06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Halant" charset="1" panose="00000500000000000000"/>
      <p:regular r:id="rId28"/>
    </p:embeddedFont>
    <p:embeddedFont>
      <p:font typeface="Halant Bold" charset="1" panose="00000800000000000000"/>
      <p:regular r:id="rId29"/>
    </p:embeddedFont>
    <p:embeddedFont>
      <p:font typeface="Halant Light" charset="1" panose="00000400000000000000"/>
      <p:regular r:id="rId30"/>
    </p:embeddedFont>
    <p:embeddedFont>
      <p:font typeface="Halant Medium" charset="1" panose="00000600000000000000"/>
      <p:regular r:id="rId31"/>
    </p:embeddedFont>
    <p:embeddedFont>
      <p:font typeface="Halant Semi-Bold" charset="1" panose="00000700000000000000"/>
      <p:regular r:id="rId32"/>
    </p:embeddedFont>
    <p:embeddedFont>
      <p:font typeface="HK Grotesk" charset="1" panose="00000500000000000000"/>
      <p:regular r:id="rId33"/>
    </p:embeddedFont>
    <p:embeddedFont>
      <p:font typeface="HK Grotesk Bold" charset="1" panose="00000800000000000000"/>
      <p:regular r:id="rId34"/>
    </p:embeddedFont>
    <p:embeddedFont>
      <p:font typeface="HK Grotesk Italics" charset="1" panose="00000500000000000000"/>
      <p:regular r:id="rId35"/>
    </p:embeddedFont>
    <p:embeddedFont>
      <p:font typeface="HK Grotesk Bold Italics" charset="1" panose="00000800000000000000"/>
      <p:regular r:id="rId36"/>
    </p:embeddedFont>
    <p:embeddedFont>
      <p:font typeface="HK Grotesk Light" charset="1" panose="00000400000000000000"/>
      <p:regular r:id="rId37"/>
    </p:embeddedFont>
    <p:embeddedFont>
      <p:font typeface="HK Grotesk Light Italics" charset="1" panose="00000400000000000000"/>
      <p:regular r:id="rId38"/>
    </p:embeddedFont>
    <p:embeddedFont>
      <p:font typeface="HK Grotesk Medium" charset="1" panose="00000600000000000000"/>
      <p:regular r:id="rId39"/>
    </p:embeddedFont>
    <p:embeddedFont>
      <p:font typeface="HK Grotesk Medium Italics" charset="1" panose="00000600000000000000"/>
      <p:regular r:id="rId40"/>
    </p:embeddedFont>
    <p:embeddedFont>
      <p:font typeface="HK Grotesk Semi-Bold" charset="1" panose="00000700000000000000"/>
      <p:regular r:id="rId41"/>
    </p:embeddedFont>
    <p:embeddedFont>
      <p:font typeface="HK Grotesk Semi-Bold Italics" charset="1" panose="00000700000000000000"/>
      <p:regular r:id="rId42"/>
    </p:embeddedFont>
    <p:embeddedFont>
      <p:font typeface="Assistant" charset="1" panose="00000500000000000000"/>
      <p:regular r:id="rId43"/>
    </p:embeddedFont>
    <p:embeddedFont>
      <p:font typeface="Assistant Bold" charset="1" panose="00000800000000000000"/>
      <p:regular r:id="rId44"/>
    </p:embeddedFont>
    <p:embeddedFont>
      <p:font typeface="Assistant Extra-Light" charset="1" panose="00000300000000000000"/>
      <p:regular r:id="rId45"/>
    </p:embeddedFont>
    <p:embeddedFont>
      <p:font typeface="Assistant Light" charset="1" panose="00000400000000000000"/>
      <p:regular r:id="rId46"/>
    </p:embeddedFont>
    <p:embeddedFont>
      <p:font typeface="Assistant Semi-Bold" charset="1" panose="00000700000000000000"/>
      <p:regular r:id="rId47"/>
    </p:embeddedFont>
    <p:embeddedFont>
      <p:font typeface="Assistant Ultra-Bold" charset="1" panose="000009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slides/slide1.xml" Type="http://schemas.openxmlformats.org/officeDocument/2006/relationships/slide"/><Relationship Id="rId5" Target="tableStyles.xml" Type="http://schemas.openxmlformats.org/officeDocument/2006/relationships/tableStyles"/><Relationship Id="rId50" Target="slides/slide2.xml" Type="http://schemas.openxmlformats.org/officeDocument/2006/relationships/slide"/><Relationship Id="rId51" Target="slides/slide3.xml" Type="http://schemas.openxmlformats.org/officeDocument/2006/relationships/slide"/><Relationship Id="rId52" Target="slides/slide4.xml" Type="http://schemas.openxmlformats.org/officeDocument/2006/relationships/slide"/><Relationship Id="rId53" Target="slides/slide5.xml" Type="http://schemas.openxmlformats.org/officeDocument/2006/relationships/slide"/><Relationship Id="rId54" Target="slides/slide6.xml" Type="http://schemas.openxmlformats.org/officeDocument/2006/relationships/slide"/><Relationship Id="rId55" Target="slides/slide7.xml" Type="http://schemas.openxmlformats.org/officeDocument/2006/relationships/slide"/><Relationship Id="rId56" Target="slides/slide8.xml" Type="http://schemas.openxmlformats.org/officeDocument/2006/relationships/slide"/><Relationship Id="rId57" Target="slides/slide9.xml" Type="http://schemas.openxmlformats.org/officeDocument/2006/relationships/slide"/><Relationship Id="rId58" Target="slides/slide10.xml" Type="http://schemas.openxmlformats.org/officeDocument/2006/relationships/slide"/><Relationship Id="rId59" Target="slides/slide11.xml" Type="http://schemas.openxmlformats.org/officeDocument/2006/relationships/slide"/><Relationship Id="rId6" Target="fonts/font6.fntdata" Type="http://schemas.openxmlformats.org/officeDocument/2006/relationships/font"/><Relationship Id="rId60" Target="slides/slide12.xml" Type="http://schemas.openxmlformats.org/officeDocument/2006/relationships/slide"/><Relationship Id="rId61" Target="slides/slide13.xml" Type="http://schemas.openxmlformats.org/officeDocument/2006/relationships/slide"/><Relationship Id="rId62" Target="slides/slide14.xml" Type="http://schemas.openxmlformats.org/officeDocument/2006/relationships/slide"/><Relationship Id="rId63" Target="slides/slide15.xml" Type="http://schemas.openxmlformats.org/officeDocument/2006/relationships/slide"/><Relationship Id="rId64" Target="slides/slide16.xml" Type="http://schemas.openxmlformats.org/officeDocument/2006/relationships/slide"/><Relationship Id="rId65" Target="slides/slide17.xml" Type="http://schemas.openxmlformats.org/officeDocument/2006/relationships/slide"/><Relationship Id="rId66" Target="slides/slide18.xml" Type="http://schemas.openxmlformats.org/officeDocument/2006/relationships/slide"/><Relationship Id="rId67" Target="slides/slide19.xml" Type="http://schemas.openxmlformats.org/officeDocument/2006/relationships/slide"/><Relationship Id="rId68" Target="slides/slide20.xml" Type="http://schemas.openxmlformats.org/officeDocument/2006/relationships/slide"/><Relationship Id="rId69" Target="slides/slide21.xml" Type="http://schemas.openxmlformats.org/officeDocument/2006/relationships/slide"/><Relationship Id="rId7" Target="fonts/font7.fntdata" Type="http://schemas.openxmlformats.org/officeDocument/2006/relationships/font"/><Relationship Id="rId70" Target="slides/slide22.xml" Type="http://schemas.openxmlformats.org/officeDocument/2006/relationships/slide"/><Relationship Id="rId71" Target="notesMasters/notesMaster1.xml" Type="http://schemas.openxmlformats.org/officeDocument/2006/relationships/notesMaster"/><Relationship Id="rId72" Target="theme/theme2.xml" Type="http://schemas.openxmlformats.org/officeDocument/2006/relationships/theme"/><Relationship Id="rId73" Target="notesSlides/notesSlide1.xml" Type="http://schemas.openxmlformats.org/officeDocument/2006/relationships/notesSlide"/><Relationship Id="rId74" Target="notesSlides/notesSlide2.xml" Type="http://schemas.openxmlformats.org/officeDocument/2006/relationships/notesSlide"/><Relationship Id="rId75" Target="notesSlides/notesSlide3.xml" Type="http://schemas.openxmlformats.org/officeDocument/2006/relationships/notesSlide"/><Relationship Id="rId76" Target="notesSlides/notesSlide4.xml" Type="http://schemas.openxmlformats.org/officeDocument/2006/relationships/notesSlide"/><Relationship Id="rId77" Target="notesSlides/notesSlide5.xml" Type="http://schemas.openxmlformats.org/officeDocument/2006/relationships/notesSlide"/><Relationship Id="rId78" Target="notesSlides/notesSlide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 Id="rId4" Target="../media/image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3.png" Type="http://schemas.openxmlformats.org/officeDocument/2006/relationships/image"/><Relationship Id="rId5"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 Id="rId4"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3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https://chart-studio.plotly.com/feed/#/"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12" Target="../media/image17.pn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2" Target="../notesSlides/notesSlide6.xml" Type="http://schemas.openxmlformats.org/officeDocument/2006/relationships/notesSlide"/><Relationship Id="rId3" Target="../media/image4.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24184">
            <a:off x="14032378" y="-2409323"/>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TextBox 3" id="3"/>
          <p:cNvSpPr txBox="true"/>
          <p:nvPr/>
        </p:nvSpPr>
        <p:spPr>
          <a:xfrm rot="0">
            <a:off x="1028700" y="4215359"/>
            <a:ext cx="12474449" cy="1029653"/>
          </a:xfrm>
          <a:prstGeom prst="rect">
            <a:avLst/>
          </a:prstGeom>
        </p:spPr>
        <p:txBody>
          <a:bodyPr anchor="t" rtlCol="false" tIns="0" lIns="0" bIns="0" rIns="0">
            <a:spAutoFit/>
          </a:bodyPr>
          <a:lstStyle/>
          <a:p>
            <a:pPr>
              <a:lnSpc>
                <a:spcPts val="4147"/>
              </a:lnSpc>
              <a:spcBef>
                <a:spcPct val="0"/>
              </a:spcBef>
            </a:pPr>
            <a:r>
              <a:rPr lang="en-US" sz="2962">
                <a:solidFill>
                  <a:srgbClr val="000000"/>
                </a:solidFill>
                <a:latin typeface="Halant Medium"/>
              </a:rPr>
              <a:t>Authors: Xin Qian, Ryan A. Rossi, Fan Du, Sungchul Kim, Eunyee Koh, Sana Malik, Tak Yeon Lee, Joel Chan</a:t>
            </a:r>
          </a:p>
        </p:txBody>
      </p:sp>
      <p:sp>
        <p:nvSpPr>
          <p:cNvPr name="TextBox 4" id="4"/>
          <p:cNvSpPr txBox="true"/>
          <p:nvPr/>
        </p:nvSpPr>
        <p:spPr>
          <a:xfrm rot="0">
            <a:off x="894666" y="1154240"/>
            <a:ext cx="15352944" cy="2892870"/>
          </a:xfrm>
          <a:prstGeom prst="rect">
            <a:avLst/>
          </a:prstGeom>
        </p:spPr>
        <p:txBody>
          <a:bodyPr anchor="t" rtlCol="false" tIns="0" lIns="0" bIns="0" rIns="0">
            <a:spAutoFit/>
          </a:bodyPr>
          <a:lstStyle/>
          <a:p>
            <a:pPr>
              <a:lnSpc>
                <a:spcPts val="7581"/>
              </a:lnSpc>
            </a:pPr>
            <a:r>
              <a:rPr lang="en-US" sz="6425">
                <a:solidFill>
                  <a:srgbClr val="731F7D"/>
                </a:solidFill>
                <a:latin typeface="HK Grotesk Bold"/>
              </a:rPr>
              <a:t>ML-based Visualization Recommendation: Learning to Recommend Visualizations from Data</a:t>
            </a:r>
          </a:p>
        </p:txBody>
      </p:sp>
      <p:sp>
        <p:nvSpPr>
          <p:cNvPr name="Freeform 5" id="5"/>
          <p:cNvSpPr/>
          <p:nvPr/>
        </p:nvSpPr>
        <p:spPr>
          <a:xfrm flipH="false" flipV="false" rot="-5017281">
            <a:off x="14070285" y="3907297"/>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3"/>
            <a:stretch>
              <a:fillRect l="0" t="0" r="0" b="0"/>
            </a:stretch>
          </a:blipFill>
        </p:spPr>
      </p:sp>
      <p:sp>
        <p:nvSpPr>
          <p:cNvPr name="Freeform 6" id="6"/>
          <p:cNvSpPr/>
          <p:nvPr/>
        </p:nvSpPr>
        <p:spPr>
          <a:xfrm flipH="false" flipV="false" rot="-10567437">
            <a:off x="16365758" y="8475092"/>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4"/>
            <a:stretch>
              <a:fillRect l="0" t="0" r="0" b="0"/>
            </a:stretch>
          </a:blipFill>
        </p:spPr>
      </p:sp>
      <p:sp>
        <p:nvSpPr>
          <p:cNvPr name="TextBox 7" id="7"/>
          <p:cNvSpPr txBox="true"/>
          <p:nvPr/>
        </p:nvSpPr>
        <p:spPr>
          <a:xfrm rot="0">
            <a:off x="1028700" y="6861378"/>
            <a:ext cx="12474449" cy="2077403"/>
          </a:xfrm>
          <a:prstGeom prst="rect">
            <a:avLst/>
          </a:prstGeom>
        </p:spPr>
        <p:txBody>
          <a:bodyPr anchor="t" rtlCol="false" tIns="0" lIns="0" bIns="0" rIns="0">
            <a:spAutoFit/>
          </a:bodyPr>
          <a:lstStyle/>
          <a:p>
            <a:pPr>
              <a:lnSpc>
                <a:spcPts val="4147"/>
              </a:lnSpc>
            </a:pPr>
            <a:r>
              <a:rPr lang="en-US" sz="2962">
                <a:solidFill>
                  <a:srgbClr val="000000"/>
                </a:solidFill>
                <a:latin typeface="Halant Medium"/>
              </a:rPr>
              <a:t>Team Members: </a:t>
            </a:r>
          </a:p>
          <a:p>
            <a:pPr marL="639599" indent="-319799" lvl="1">
              <a:lnSpc>
                <a:spcPts val="4147"/>
              </a:lnSpc>
              <a:buFont typeface="Arial"/>
              <a:buChar char="•"/>
            </a:pPr>
            <a:r>
              <a:rPr lang="en-US" sz="2962">
                <a:solidFill>
                  <a:srgbClr val="000000"/>
                </a:solidFill>
                <a:latin typeface="Halant Medium"/>
              </a:rPr>
              <a:t>Arihant Dugar (B00917961) ar968345@dal.ca</a:t>
            </a:r>
          </a:p>
          <a:p>
            <a:pPr marL="639599" indent="-319799" lvl="1">
              <a:lnSpc>
                <a:spcPts val="4147"/>
              </a:lnSpc>
              <a:buFont typeface="Arial"/>
              <a:buChar char="•"/>
            </a:pPr>
            <a:r>
              <a:rPr lang="en-US" sz="2962">
                <a:solidFill>
                  <a:srgbClr val="000000"/>
                </a:solidFill>
                <a:latin typeface="Halant Medium"/>
              </a:rPr>
              <a:t>Abhinav Acharya Tirumala Vinjamuri (B00929073) ab806657@dal.ca</a:t>
            </a:r>
          </a:p>
          <a:p>
            <a:pPr>
              <a:lnSpc>
                <a:spcPts val="4147"/>
              </a:lnSpc>
              <a:spcBef>
                <a:spcPct val="0"/>
              </a:spcBef>
            </a:pPr>
          </a:p>
        </p:txBody>
      </p:sp>
      <p:sp>
        <p:nvSpPr>
          <p:cNvPr name="Freeform 8" id="8"/>
          <p:cNvSpPr/>
          <p:nvPr/>
        </p:nvSpPr>
        <p:spPr>
          <a:xfrm flipH="false" flipV="false" rot="-10679799">
            <a:off x="-694703" y="-858075"/>
            <a:ext cx="1811240" cy="1716150"/>
          </a:xfrm>
          <a:custGeom>
            <a:avLst/>
            <a:gdLst/>
            <a:ahLst/>
            <a:cxnLst/>
            <a:rect r="r" b="b" t="t" l="l"/>
            <a:pathLst>
              <a:path h="1716150" w="1811240">
                <a:moveTo>
                  <a:pt x="0" y="0"/>
                </a:moveTo>
                <a:lnTo>
                  <a:pt x="1811239" y="0"/>
                </a:lnTo>
                <a:lnTo>
                  <a:pt x="1811239" y="1716150"/>
                </a:lnTo>
                <a:lnTo>
                  <a:pt x="0" y="1716150"/>
                </a:lnTo>
                <a:lnTo>
                  <a:pt x="0" y="0"/>
                </a:lnTo>
                <a:close/>
              </a:path>
            </a:pathLst>
          </a:custGeom>
          <a:blipFill>
            <a:blip r:embed="rId3"/>
            <a:stretch>
              <a:fillRect l="0" t="0" r="0" b="0"/>
            </a:stretch>
          </a:blipFill>
        </p:spPr>
      </p:sp>
      <p:sp>
        <p:nvSpPr>
          <p:cNvPr name="Freeform 9" id="9"/>
          <p:cNvSpPr/>
          <p:nvPr/>
        </p:nvSpPr>
        <p:spPr>
          <a:xfrm flipH="false" flipV="false" rot="-10567437">
            <a:off x="-413838" y="8769378"/>
            <a:ext cx="3789612" cy="3623816"/>
          </a:xfrm>
          <a:custGeom>
            <a:avLst/>
            <a:gdLst/>
            <a:ahLst/>
            <a:cxnLst/>
            <a:rect r="r" b="b" t="t" l="l"/>
            <a:pathLst>
              <a:path h="3623816" w="3789612">
                <a:moveTo>
                  <a:pt x="0" y="0"/>
                </a:moveTo>
                <a:lnTo>
                  <a:pt x="3789612" y="0"/>
                </a:lnTo>
                <a:lnTo>
                  <a:pt x="3789612" y="3623817"/>
                </a:lnTo>
                <a:lnTo>
                  <a:pt x="0" y="3623817"/>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13119">
            <a:off x="15680872" y="-1763930"/>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2"/>
            <a:stretch>
              <a:fillRect l="0" t="0" r="0" b="0"/>
            </a:stretch>
          </a:blipFill>
        </p:spPr>
      </p:sp>
      <p:sp>
        <p:nvSpPr>
          <p:cNvPr name="Freeform 3" id="3"/>
          <p:cNvSpPr/>
          <p:nvPr/>
        </p:nvSpPr>
        <p:spPr>
          <a:xfrm flipH="false" flipV="false" rot="0">
            <a:off x="1300213" y="1296540"/>
            <a:ext cx="15959087" cy="8990460"/>
          </a:xfrm>
          <a:custGeom>
            <a:avLst/>
            <a:gdLst/>
            <a:ahLst/>
            <a:cxnLst/>
            <a:rect r="r" b="b" t="t" l="l"/>
            <a:pathLst>
              <a:path h="8990460" w="15959087">
                <a:moveTo>
                  <a:pt x="0" y="0"/>
                </a:moveTo>
                <a:lnTo>
                  <a:pt x="15959087" y="0"/>
                </a:lnTo>
                <a:lnTo>
                  <a:pt x="15959087" y="8990460"/>
                </a:lnTo>
                <a:lnTo>
                  <a:pt x="0" y="8990460"/>
                </a:lnTo>
                <a:lnTo>
                  <a:pt x="0" y="0"/>
                </a:lnTo>
                <a:close/>
              </a:path>
            </a:pathLst>
          </a:custGeom>
          <a:blipFill>
            <a:blip r:embed="rId3"/>
            <a:stretch>
              <a:fillRect l="0" t="-5047" r="0" b="-15398"/>
            </a:stretch>
          </a:blipFill>
        </p:spPr>
      </p:sp>
      <p:sp>
        <p:nvSpPr>
          <p:cNvPr name="Freeform 4" id="4"/>
          <p:cNvSpPr/>
          <p:nvPr/>
        </p:nvSpPr>
        <p:spPr>
          <a:xfrm flipH="false" flipV="false" rot="4494633">
            <a:off x="-1972357" y="8309547"/>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4"/>
            <a:stretch>
              <a:fillRect l="0" t="0" r="0" b="0"/>
            </a:stretch>
          </a:blipFill>
        </p:spPr>
      </p:sp>
      <p:sp>
        <p:nvSpPr>
          <p:cNvPr name="TextBox 5" id="5"/>
          <p:cNvSpPr txBox="true"/>
          <p:nvPr/>
        </p:nvSpPr>
        <p:spPr>
          <a:xfrm rot="0">
            <a:off x="185395" y="92169"/>
            <a:ext cx="11437066" cy="1123869"/>
          </a:xfrm>
          <a:prstGeom prst="rect">
            <a:avLst/>
          </a:prstGeom>
        </p:spPr>
        <p:txBody>
          <a:bodyPr anchor="t" rtlCol="false" tIns="0" lIns="0" bIns="0" rIns="0">
            <a:spAutoFit/>
          </a:bodyPr>
          <a:lstStyle/>
          <a:p>
            <a:pPr>
              <a:lnSpc>
                <a:spcPts val="8812"/>
              </a:lnSpc>
            </a:pPr>
            <a:r>
              <a:rPr lang="en-US" sz="7468">
                <a:solidFill>
                  <a:srgbClr val="731F7D"/>
                </a:solidFill>
                <a:latin typeface="HK Grotesk Bold"/>
              </a:rPr>
              <a:t>Dashboard</a:t>
            </a:r>
          </a:p>
        </p:txBody>
      </p:sp>
      <p:sp>
        <p:nvSpPr>
          <p:cNvPr name="TextBox 6" id="6"/>
          <p:cNvSpPr txBox="true"/>
          <p:nvPr/>
        </p:nvSpPr>
        <p:spPr>
          <a:xfrm rot="0">
            <a:off x="17565668" y="9376468"/>
            <a:ext cx="728363" cy="910532"/>
          </a:xfrm>
          <a:prstGeom prst="rect">
            <a:avLst/>
          </a:prstGeom>
        </p:spPr>
        <p:txBody>
          <a:bodyPr anchor="t" rtlCol="false" tIns="0" lIns="0" bIns="0" rIns="0">
            <a:spAutoFit/>
          </a:bodyPr>
          <a:lstStyle/>
          <a:p>
            <a:pPr>
              <a:lnSpc>
                <a:spcPts val="7053"/>
              </a:lnSpc>
            </a:pPr>
            <a:r>
              <a:rPr lang="en-US" sz="5977">
                <a:solidFill>
                  <a:srgbClr val="731F7D"/>
                </a:solidFill>
                <a:latin typeface="HK Grotesk Bold"/>
              </a:rPr>
              <a:t>9</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5843" y="2977419"/>
            <a:ext cx="15920278" cy="6398160"/>
            <a:chOff x="0" y="0"/>
            <a:chExt cx="21227038" cy="8530880"/>
          </a:xfrm>
        </p:grpSpPr>
        <p:sp>
          <p:nvSpPr>
            <p:cNvPr name="Freeform 3" id="3"/>
            <p:cNvSpPr/>
            <p:nvPr/>
          </p:nvSpPr>
          <p:spPr>
            <a:xfrm flipH="false" flipV="false" rot="0">
              <a:off x="2273033" y="2953551"/>
              <a:ext cx="18115340" cy="5577329"/>
            </a:xfrm>
            <a:custGeom>
              <a:avLst/>
              <a:gdLst/>
              <a:ahLst/>
              <a:cxnLst/>
              <a:rect r="r" b="b" t="t" l="l"/>
              <a:pathLst>
                <a:path h="5577329" w="18115340">
                  <a:moveTo>
                    <a:pt x="0" y="0"/>
                  </a:moveTo>
                  <a:lnTo>
                    <a:pt x="18115340" y="0"/>
                  </a:lnTo>
                  <a:lnTo>
                    <a:pt x="18115340" y="5577329"/>
                  </a:lnTo>
                  <a:lnTo>
                    <a:pt x="0" y="5577329"/>
                  </a:lnTo>
                  <a:lnTo>
                    <a:pt x="0" y="0"/>
                  </a:lnTo>
                  <a:close/>
                </a:path>
              </a:pathLst>
            </a:custGeom>
            <a:blipFill>
              <a:blip r:embed="rId2"/>
              <a:stretch>
                <a:fillRect l="0" t="0" r="0" b="0"/>
              </a:stretch>
            </a:blipFill>
          </p:spPr>
        </p:sp>
        <p:sp>
          <p:nvSpPr>
            <p:cNvPr name="Freeform 4" id="4"/>
            <p:cNvSpPr/>
            <p:nvPr/>
          </p:nvSpPr>
          <p:spPr>
            <a:xfrm flipH="false" flipV="false" rot="0">
              <a:off x="0" y="0"/>
              <a:ext cx="21227038" cy="2741653"/>
            </a:xfrm>
            <a:custGeom>
              <a:avLst/>
              <a:gdLst/>
              <a:ahLst/>
              <a:cxnLst/>
              <a:rect r="r" b="b" t="t" l="l"/>
              <a:pathLst>
                <a:path h="2741653" w="21227038">
                  <a:moveTo>
                    <a:pt x="0" y="0"/>
                  </a:moveTo>
                  <a:lnTo>
                    <a:pt x="21227038" y="0"/>
                  </a:lnTo>
                  <a:lnTo>
                    <a:pt x="21227038" y="2741653"/>
                  </a:lnTo>
                  <a:lnTo>
                    <a:pt x="0" y="2741653"/>
                  </a:lnTo>
                  <a:lnTo>
                    <a:pt x="0" y="0"/>
                  </a:lnTo>
                  <a:close/>
                </a:path>
              </a:pathLst>
            </a:custGeom>
            <a:blipFill>
              <a:blip r:embed="rId3"/>
              <a:stretch>
                <a:fillRect l="0" t="0" r="0" b="0"/>
              </a:stretch>
            </a:blipFill>
          </p:spPr>
        </p:sp>
      </p:grpSp>
      <p:sp>
        <p:nvSpPr>
          <p:cNvPr name="Freeform 5" id="5"/>
          <p:cNvSpPr/>
          <p:nvPr/>
        </p:nvSpPr>
        <p:spPr>
          <a:xfrm flipH="false" flipV="false" rot="5056469">
            <a:off x="14886731" y="6177563"/>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4"/>
            <a:stretch>
              <a:fillRect l="0" t="0" r="0" b="0"/>
            </a:stretch>
          </a:blipFill>
        </p:spPr>
      </p:sp>
      <p:sp>
        <p:nvSpPr>
          <p:cNvPr name="Freeform 6" id="6"/>
          <p:cNvSpPr/>
          <p:nvPr/>
        </p:nvSpPr>
        <p:spPr>
          <a:xfrm flipH="false" flipV="false" rot="4494633">
            <a:off x="-2459328" y="5452711"/>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5"/>
            <a:stretch>
              <a:fillRect l="0" t="0" r="0" b="0"/>
            </a:stretch>
          </a:blipFill>
        </p:spPr>
      </p:sp>
      <p:sp>
        <p:nvSpPr>
          <p:cNvPr name="TextBox 7" id="7"/>
          <p:cNvSpPr txBox="true"/>
          <p:nvPr/>
        </p:nvSpPr>
        <p:spPr>
          <a:xfrm rot="0">
            <a:off x="358532" y="388688"/>
            <a:ext cx="13426078" cy="998010"/>
          </a:xfrm>
          <a:prstGeom prst="rect">
            <a:avLst/>
          </a:prstGeom>
        </p:spPr>
        <p:txBody>
          <a:bodyPr anchor="t" rtlCol="false" tIns="0" lIns="0" bIns="0" rIns="0">
            <a:spAutoFit/>
          </a:bodyPr>
          <a:lstStyle/>
          <a:p>
            <a:pPr>
              <a:lnSpc>
                <a:spcPts val="7867"/>
              </a:lnSpc>
            </a:pPr>
            <a:r>
              <a:rPr lang="en-US" sz="6667">
                <a:solidFill>
                  <a:srgbClr val="731F7D"/>
                </a:solidFill>
                <a:latin typeface="HK Grotesk Bold"/>
              </a:rPr>
              <a:t>Evaluation - Quantitative Analysis</a:t>
            </a:r>
          </a:p>
        </p:txBody>
      </p:sp>
      <p:sp>
        <p:nvSpPr>
          <p:cNvPr name="TextBox 8" id="8"/>
          <p:cNvSpPr txBox="true"/>
          <p:nvPr/>
        </p:nvSpPr>
        <p:spPr>
          <a:xfrm rot="0">
            <a:off x="435843" y="2197860"/>
            <a:ext cx="17416315" cy="389889"/>
          </a:xfrm>
          <a:prstGeom prst="rect">
            <a:avLst/>
          </a:prstGeom>
        </p:spPr>
        <p:txBody>
          <a:bodyPr anchor="t" rtlCol="false" tIns="0" lIns="0" bIns="0" rIns="0">
            <a:spAutoFit/>
          </a:bodyPr>
          <a:lstStyle/>
          <a:p>
            <a:pPr>
              <a:lnSpc>
                <a:spcPts val="3153"/>
              </a:lnSpc>
              <a:spcBef>
                <a:spcPct val="0"/>
              </a:spcBef>
            </a:pPr>
            <a:r>
              <a:rPr lang="en-US" sz="2252" spc="-22">
                <a:solidFill>
                  <a:srgbClr val="000000"/>
                </a:solidFill>
                <a:latin typeface="Assistant"/>
              </a:rPr>
              <a:t>The modified normalized Discounted Cumulative Gain (nDCG) at k ∈ {1, 2, 5, 10, 20}  for the different top-k visualization recommendations (nDCG@k).</a:t>
            </a:r>
          </a:p>
        </p:txBody>
      </p:sp>
      <p:sp>
        <p:nvSpPr>
          <p:cNvPr name="Freeform 9" id="9"/>
          <p:cNvSpPr/>
          <p:nvPr/>
        </p:nvSpPr>
        <p:spPr>
          <a:xfrm flipH="false" flipV="false" rot="313119">
            <a:off x="16034089" y="-1896351"/>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4"/>
            <a:stretch>
              <a:fillRect l="0" t="0" r="0" b="0"/>
            </a:stretch>
          </a:blipFill>
        </p:spPr>
      </p:sp>
      <p:sp>
        <p:nvSpPr>
          <p:cNvPr name="TextBox 10" id="10"/>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10</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79326"/>
            <a:ext cx="18288000" cy="8290120"/>
          </a:xfrm>
          <a:custGeom>
            <a:avLst/>
            <a:gdLst/>
            <a:ahLst/>
            <a:cxnLst/>
            <a:rect r="r" b="b" t="t" l="l"/>
            <a:pathLst>
              <a:path h="8290120" w="18288000">
                <a:moveTo>
                  <a:pt x="0" y="0"/>
                </a:moveTo>
                <a:lnTo>
                  <a:pt x="18288000" y="0"/>
                </a:lnTo>
                <a:lnTo>
                  <a:pt x="18288000" y="8290120"/>
                </a:lnTo>
                <a:lnTo>
                  <a:pt x="0" y="8290120"/>
                </a:lnTo>
                <a:lnTo>
                  <a:pt x="0" y="0"/>
                </a:lnTo>
                <a:close/>
              </a:path>
            </a:pathLst>
          </a:custGeom>
          <a:blipFill>
            <a:blip r:embed="rId2"/>
            <a:stretch>
              <a:fillRect l="-805" t="0" r="-2473" b="0"/>
            </a:stretch>
          </a:blipFill>
        </p:spPr>
      </p:sp>
      <p:sp>
        <p:nvSpPr>
          <p:cNvPr name="Freeform 3" id="3"/>
          <p:cNvSpPr/>
          <p:nvPr/>
        </p:nvSpPr>
        <p:spPr>
          <a:xfrm flipH="false" flipV="false" rot="313119">
            <a:off x="16099727" y="-1897963"/>
            <a:ext cx="5214256" cy="4986132"/>
          </a:xfrm>
          <a:custGeom>
            <a:avLst/>
            <a:gdLst/>
            <a:ahLst/>
            <a:cxnLst/>
            <a:rect r="r" b="b" t="t" l="l"/>
            <a:pathLst>
              <a:path h="4986132" w="5214256">
                <a:moveTo>
                  <a:pt x="0" y="0"/>
                </a:moveTo>
                <a:lnTo>
                  <a:pt x="5214256" y="0"/>
                </a:lnTo>
                <a:lnTo>
                  <a:pt x="5214256" y="4986131"/>
                </a:lnTo>
                <a:lnTo>
                  <a:pt x="0" y="4986131"/>
                </a:lnTo>
                <a:lnTo>
                  <a:pt x="0" y="0"/>
                </a:lnTo>
                <a:close/>
              </a:path>
            </a:pathLst>
          </a:custGeom>
          <a:blipFill>
            <a:blip r:embed="rId3"/>
            <a:stretch>
              <a:fillRect l="0" t="0" r="0" b="0"/>
            </a:stretch>
          </a:blipFill>
        </p:spPr>
      </p:sp>
      <p:sp>
        <p:nvSpPr>
          <p:cNvPr name="Freeform 4" id="4"/>
          <p:cNvSpPr/>
          <p:nvPr/>
        </p:nvSpPr>
        <p:spPr>
          <a:xfrm flipH="false" flipV="false" rot="4494633">
            <a:off x="-2157752" y="8711648"/>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4"/>
            <a:stretch>
              <a:fillRect l="0" t="0" r="0" b="0"/>
            </a:stretch>
          </a:blipFill>
        </p:spPr>
      </p:sp>
      <p:sp>
        <p:nvSpPr>
          <p:cNvPr name="TextBox 5" id="5"/>
          <p:cNvSpPr txBox="true"/>
          <p:nvPr/>
        </p:nvSpPr>
        <p:spPr>
          <a:xfrm rot="0">
            <a:off x="358532" y="362389"/>
            <a:ext cx="16900768" cy="1016937"/>
          </a:xfrm>
          <a:prstGeom prst="rect">
            <a:avLst/>
          </a:prstGeom>
        </p:spPr>
        <p:txBody>
          <a:bodyPr anchor="t" rtlCol="false" tIns="0" lIns="0" bIns="0" rIns="0">
            <a:spAutoFit/>
          </a:bodyPr>
          <a:lstStyle/>
          <a:p>
            <a:pPr>
              <a:lnSpc>
                <a:spcPts val="7986"/>
              </a:lnSpc>
            </a:pPr>
            <a:r>
              <a:rPr lang="en-US" sz="6768">
                <a:solidFill>
                  <a:srgbClr val="731F7D"/>
                </a:solidFill>
                <a:latin typeface="HK Grotesk Bold"/>
              </a:rPr>
              <a:t>Evaluation - User Study</a:t>
            </a:r>
          </a:p>
        </p:txBody>
      </p:sp>
      <p:sp>
        <p:nvSpPr>
          <p:cNvPr name="TextBox 6" id="6"/>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731F7D"/>
                </a:solidFill>
                <a:latin typeface="HK Grotesk Bold"/>
              </a:rPr>
              <a:t>11</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1972357" y="8309547"/>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680872" y="-1763930"/>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1437497" y="3515476"/>
            <a:ext cx="15710935" cy="3429196"/>
          </a:xfrm>
          <a:custGeom>
            <a:avLst/>
            <a:gdLst/>
            <a:ahLst/>
            <a:cxnLst/>
            <a:rect r="r" b="b" t="t" l="l"/>
            <a:pathLst>
              <a:path h="3429196" w="15710935">
                <a:moveTo>
                  <a:pt x="0" y="0"/>
                </a:moveTo>
                <a:lnTo>
                  <a:pt x="15710935" y="0"/>
                </a:lnTo>
                <a:lnTo>
                  <a:pt x="15710935" y="3429196"/>
                </a:lnTo>
                <a:lnTo>
                  <a:pt x="0" y="3429196"/>
                </a:lnTo>
                <a:lnTo>
                  <a:pt x="0" y="0"/>
                </a:lnTo>
                <a:close/>
              </a:path>
            </a:pathLst>
          </a:custGeom>
          <a:blipFill>
            <a:blip r:embed="rId4"/>
            <a:stretch>
              <a:fillRect l="0" t="0" r="0" b="0"/>
            </a:stretch>
          </a:blipFill>
        </p:spPr>
      </p:sp>
      <p:sp>
        <p:nvSpPr>
          <p:cNvPr name="TextBox 5" id="5"/>
          <p:cNvSpPr txBox="true"/>
          <p:nvPr/>
        </p:nvSpPr>
        <p:spPr>
          <a:xfrm rot="0">
            <a:off x="185395" y="736643"/>
            <a:ext cx="17226123" cy="1036697"/>
          </a:xfrm>
          <a:prstGeom prst="rect">
            <a:avLst/>
          </a:prstGeom>
        </p:spPr>
        <p:txBody>
          <a:bodyPr anchor="t" rtlCol="false" tIns="0" lIns="0" bIns="0" rIns="0">
            <a:spAutoFit/>
          </a:bodyPr>
          <a:lstStyle/>
          <a:p>
            <a:pPr>
              <a:lnSpc>
                <a:spcPts val="8140"/>
              </a:lnSpc>
            </a:pPr>
            <a:r>
              <a:rPr lang="en-US" sz="6898">
                <a:solidFill>
                  <a:srgbClr val="731F7D"/>
                </a:solidFill>
                <a:latin typeface="HK Grotesk Bold"/>
              </a:rPr>
              <a:t>Evaluation - User Study - Expert Rankings</a:t>
            </a:r>
          </a:p>
        </p:txBody>
      </p:sp>
      <p:sp>
        <p:nvSpPr>
          <p:cNvPr name="TextBox 6" id="6"/>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731F7D"/>
                </a:solidFill>
                <a:latin typeface="HK Grotesk Bold"/>
              </a:rPr>
              <a:t>12</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5984" y="1028700"/>
            <a:ext cx="16843380" cy="9132109"/>
          </a:xfrm>
          <a:custGeom>
            <a:avLst/>
            <a:gdLst/>
            <a:ahLst/>
            <a:cxnLst/>
            <a:rect r="r" b="b" t="t" l="l"/>
            <a:pathLst>
              <a:path h="9132109" w="16843380">
                <a:moveTo>
                  <a:pt x="0" y="0"/>
                </a:moveTo>
                <a:lnTo>
                  <a:pt x="16843380" y="0"/>
                </a:lnTo>
                <a:lnTo>
                  <a:pt x="16843380" y="9132109"/>
                </a:lnTo>
                <a:lnTo>
                  <a:pt x="0" y="9132109"/>
                </a:lnTo>
                <a:lnTo>
                  <a:pt x="0" y="0"/>
                </a:lnTo>
                <a:close/>
              </a:path>
            </a:pathLst>
          </a:custGeom>
          <a:blipFill>
            <a:blip r:embed="rId2"/>
            <a:stretch>
              <a:fillRect l="0" t="0" r="0" b="0"/>
            </a:stretch>
          </a:blipFill>
        </p:spPr>
      </p:sp>
      <p:sp>
        <p:nvSpPr>
          <p:cNvPr name="Freeform 3" id="3"/>
          <p:cNvSpPr/>
          <p:nvPr/>
        </p:nvSpPr>
        <p:spPr>
          <a:xfrm flipH="false" flipV="false" rot="4494633">
            <a:off x="-2709542" y="8962961"/>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3"/>
            <a:stretch>
              <a:fillRect l="0" t="0" r="0" b="0"/>
            </a:stretch>
          </a:blipFill>
        </p:spPr>
      </p:sp>
      <p:sp>
        <p:nvSpPr>
          <p:cNvPr name="Freeform 4" id="4"/>
          <p:cNvSpPr/>
          <p:nvPr/>
        </p:nvSpPr>
        <p:spPr>
          <a:xfrm flipH="false" flipV="false" rot="313119">
            <a:off x="15680872" y="-1763930"/>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4"/>
            <a:stretch>
              <a:fillRect l="0" t="0" r="0" b="0"/>
            </a:stretch>
          </a:blipFill>
        </p:spPr>
      </p:sp>
      <p:sp>
        <p:nvSpPr>
          <p:cNvPr name="TextBox 5" id="5"/>
          <p:cNvSpPr txBox="true"/>
          <p:nvPr/>
        </p:nvSpPr>
        <p:spPr>
          <a:xfrm rot="0">
            <a:off x="425197" y="85443"/>
            <a:ext cx="15728326" cy="1296912"/>
          </a:xfrm>
          <a:prstGeom prst="rect">
            <a:avLst/>
          </a:prstGeom>
        </p:spPr>
        <p:txBody>
          <a:bodyPr anchor="t" rtlCol="false" tIns="0" lIns="0" bIns="0" rIns="0">
            <a:spAutoFit/>
          </a:bodyPr>
          <a:lstStyle/>
          <a:p>
            <a:pPr>
              <a:lnSpc>
                <a:spcPts val="5127"/>
              </a:lnSpc>
            </a:pPr>
            <a:r>
              <a:rPr lang="en-US" sz="4345">
                <a:solidFill>
                  <a:srgbClr val="731F7D"/>
                </a:solidFill>
                <a:latin typeface="HK Grotesk Bold"/>
              </a:rPr>
              <a:t>Evaluation - Qualitative Analysis - Learning to place attributes like an expert</a:t>
            </a:r>
          </a:p>
        </p:txBody>
      </p:sp>
      <p:sp>
        <p:nvSpPr>
          <p:cNvPr name="TextBox 6" id="6"/>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731F7D"/>
                </a:solidFill>
                <a:latin typeface="HK Grotesk Bold"/>
              </a:rPr>
              <a:t>13</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1972357" y="8309547"/>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0">
            <a:off x="3441521" y="1028700"/>
            <a:ext cx="11302970" cy="9409032"/>
          </a:xfrm>
          <a:custGeom>
            <a:avLst/>
            <a:gdLst/>
            <a:ahLst/>
            <a:cxnLst/>
            <a:rect r="r" b="b" t="t" l="l"/>
            <a:pathLst>
              <a:path h="9409032" w="11302970">
                <a:moveTo>
                  <a:pt x="0" y="0"/>
                </a:moveTo>
                <a:lnTo>
                  <a:pt x="11302970" y="0"/>
                </a:lnTo>
                <a:lnTo>
                  <a:pt x="11302970" y="9409032"/>
                </a:lnTo>
                <a:lnTo>
                  <a:pt x="0" y="9409032"/>
                </a:lnTo>
                <a:lnTo>
                  <a:pt x="0" y="0"/>
                </a:lnTo>
                <a:close/>
              </a:path>
            </a:pathLst>
          </a:custGeom>
          <a:blipFill>
            <a:blip r:embed="rId3"/>
            <a:stretch>
              <a:fillRect l="0" t="0" r="0" b="0"/>
            </a:stretch>
          </a:blipFill>
        </p:spPr>
      </p:sp>
      <p:sp>
        <p:nvSpPr>
          <p:cNvPr name="Freeform 4" id="4"/>
          <p:cNvSpPr/>
          <p:nvPr/>
        </p:nvSpPr>
        <p:spPr>
          <a:xfrm flipH="false" flipV="false" rot="313119">
            <a:off x="15680872" y="-1763930"/>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4"/>
            <a:stretch>
              <a:fillRect l="0" t="0" r="0" b="0"/>
            </a:stretch>
          </a:blipFill>
        </p:spPr>
      </p:sp>
      <p:sp>
        <p:nvSpPr>
          <p:cNvPr name="TextBox 5" id="5"/>
          <p:cNvSpPr txBox="true"/>
          <p:nvPr/>
        </p:nvSpPr>
        <p:spPr>
          <a:xfrm rot="0">
            <a:off x="294659" y="331185"/>
            <a:ext cx="15781573" cy="697515"/>
          </a:xfrm>
          <a:prstGeom prst="rect">
            <a:avLst/>
          </a:prstGeom>
        </p:spPr>
        <p:txBody>
          <a:bodyPr anchor="t" rtlCol="false" tIns="0" lIns="0" bIns="0" rIns="0">
            <a:spAutoFit/>
          </a:bodyPr>
          <a:lstStyle/>
          <a:p>
            <a:pPr>
              <a:lnSpc>
                <a:spcPts val="5442"/>
              </a:lnSpc>
            </a:pPr>
            <a:r>
              <a:rPr lang="en-US" sz="4612">
                <a:solidFill>
                  <a:srgbClr val="731F7D"/>
                </a:solidFill>
                <a:latin typeface="HK Grotesk Bold"/>
              </a:rPr>
              <a:t>Evaluation - Qualitative Analysis - </a:t>
            </a:r>
            <a:r>
              <a:rPr lang="en-US" sz="4612">
                <a:solidFill>
                  <a:srgbClr val="731F7D"/>
                </a:solidFill>
                <a:latin typeface="HK Grotesk Bold"/>
              </a:rPr>
              <a:t> </a:t>
            </a:r>
            <a:r>
              <a:rPr lang="en-US" sz="4612">
                <a:solidFill>
                  <a:srgbClr val="731F7D"/>
                </a:solidFill>
                <a:latin typeface="HK Grotesk Bold"/>
              </a:rPr>
              <a:t>Tie-Breaking Issue</a:t>
            </a:r>
          </a:p>
        </p:txBody>
      </p:sp>
      <p:sp>
        <p:nvSpPr>
          <p:cNvPr name="TextBox 6" id="6"/>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731F7D"/>
                </a:solidFill>
                <a:latin typeface="HK Grotesk Bold"/>
              </a:rPr>
              <a:t>14</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05892" y="2583426"/>
            <a:ext cx="7726964" cy="1056311"/>
          </a:xfrm>
          <a:prstGeom prst="rect">
            <a:avLst/>
          </a:prstGeom>
        </p:spPr>
        <p:txBody>
          <a:bodyPr anchor="t" rtlCol="false" tIns="0" lIns="0" bIns="0" rIns="0">
            <a:spAutoFit/>
          </a:bodyPr>
          <a:lstStyle/>
          <a:p>
            <a:pPr algn="l" marL="0" indent="0" lvl="0">
              <a:lnSpc>
                <a:spcPts val="8345"/>
              </a:lnSpc>
              <a:spcBef>
                <a:spcPct val="0"/>
              </a:spcBef>
            </a:pPr>
            <a:r>
              <a:rPr lang="en-US" sz="7072" strike="noStrike" u="none">
                <a:solidFill>
                  <a:srgbClr val="731F7D"/>
                </a:solidFill>
                <a:latin typeface="HK Grotesk Bold"/>
              </a:rPr>
              <a:t>Limitations</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TextBox 4" id="4"/>
          <p:cNvSpPr txBox="true"/>
          <p:nvPr/>
        </p:nvSpPr>
        <p:spPr>
          <a:xfrm rot="0">
            <a:off x="3305892" y="3875337"/>
            <a:ext cx="12362039" cy="3017662"/>
          </a:xfrm>
          <a:prstGeom prst="rect">
            <a:avLst/>
          </a:prstGeom>
        </p:spPr>
        <p:txBody>
          <a:bodyPr anchor="t" rtlCol="false" tIns="0" lIns="0" bIns="0" rIns="0">
            <a:spAutoFit/>
          </a:bodyPr>
          <a:lstStyle/>
          <a:p>
            <a:pPr marL="537428" indent="-268714" lvl="1">
              <a:lnSpc>
                <a:spcPts val="3484"/>
              </a:lnSpc>
              <a:spcBef>
                <a:spcPct val="0"/>
              </a:spcBef>
              <a:buFont typeface="Arial"/>
              <a:buChar char="•"/>
            </a:pPr>
            <a:r>
              <a:rPr lang="en-US" sz="2489" spc="-24">
                <a:solidFill>
                  <a:srgbClr val="000000"/>
                </a:solidFill>
                <a:latin typeface="Assistant"/>
              </a:rPr>
              <a:t>No inte</a:t>
            </a:r>
            <a:r>
              <a:rPr lang="en-US" sz="2489" spc="-24">
                <a:solidFill>
                  <a:srgbClr val="000000"/>
                </a:solidFill>
                <a:latin typeface="Assistant"/>
              </a:rPr>
              <a:t>rpretability or explainability of the model.</a:t>
            </a:r>
          </a:p>
          <a:p>
            <a:pPr marL="537428" indent="-268714" lvl="1">
              <a:lnSpc>
                <a:spcPts val="3484"/>
              </a:lnSpc>
              <a:spcBef>
                <a:spcPct val="0"/>
              </a:spcBef>
              <a:buFont typeface="Arial"/>
              <a:buChar char="•"/>
            </a:pPr>
            <a:r>
              <a:rPr lang="en-US" sz="2489" spc="-24">
                <a:solidFill>
                  <a:srgbClr val="000000"/>
                </a:solidFill>
                <a:latin typeface="Assistant"/>
              </a:rPr>
              <a:t>No consideration of user preferences, tasks, or goals.</a:t>
            </a:r>
          </a:p>
          <a:p>
            <a:pPr marL="537428" indent="-268714" lvl="1">
              <a:lnSpc>
                <a:spcPts val="3484"/>
              </a:lnSpc>
              <a:spcBef>
                <a:spcPct val="0"/>
              </a:spcBef>
              <a:buFont typeface="Arial"/>
              <a:buChar char="•"/>
            </a:pPr>
            <a:r>
              <a:rPr lang="en-US" sz="2489" spc="-24">
                <a:solidFill>
                  <a:srgbClr val="000000"/>
                </a:solidFill>
                <a:latin typeface="Assistant"/>
              </a:rPr>
              <a:t>Exponential visualization and negative visualization space.</a:t>
            </a:r>
          </a:p>
          <a:p>
            <a:pPr marL="537428" indent="-268714" lvl="1">
              <a:lnSpc>
                <a:spcPts val="3484"/>
              </a:lnSpc>
              <a:spcBef>
                <a:spcPct val="0"/>
              </a:spcBef>
              <a:buFont typeface="Arial"/>
              <a:buChar char="•"/>
            </a:pPr>
            <a:r>
              <a:rPr lang="en-US" sz="2489" spc="-24">
                <a:solidFill>
                  <a:srgbClr val="000000"/>
                </a:solidFill>
                <a:latin typeface="Assistant"/>
              </a:rPr>
              <a:t>High computational cost and complexity.</a:t>
            </a:r>
          </a:p>
          <a:p>
            <a:pPr marL="537428" indent="-268714" lvl="1">
              <a:lnSpc>
                <a:spcPts val="3484"/>
              </a:lnSpc>
              <a:spcBef>
                <a:spcPct val="0"/>
              </a:spcBef>
              <a:buFont typeface="Arial"/>
              <a:buChar char="•"/>
            </a:pPr>
            <a:r>
              <a:rPr lang="en-US" sz="2489" spc="-24">
                <a:solidFill>
                  <a:srgbClr val="000000"/>
                </a:solidFill>
                <a:latin typeface="Assistant"/>
              </a:rPr>
              <a:t>Information loss at the bottom of the recommendation list.</a:t>
            </a:r>
          </a:p>
          <a:p>
            <a:pPr marL="537428" indent="-268714" lvl="1">
              <a:lnSpc>
                <a:spcPts val="3484"/>
              </a:lnSpc>
              <a:spcBef>
                <a:spcPct val="0"/>
              </a:spcBef>
              <a:buFont typeface="Arial"/>
              <a:buChar char="•"/>
            </a:pPr>
            <a:r>
              <a:rPr lang="en-US" sz="2489" spc="-24">
                <a:solidFill>
                  <a:srgbClr val="000000"/>
                </a:solidFill>
                <a:latin typeface="Assistant"/>
              </a:rPr>
              <a:t>No domain generalizability / extensibility.</a:t>
            </a:r>
          </a:p>
          <a:p>
            <a:pPr>
              <a:lnSpc>
                <a:spcPts val="3484"/>
              </a:lnSpc>
              <a:spcBef>
                <a:spcPct val="0"/>
              </a:spcBef>
            </a:pPr>
          </a:p>
        </p:txBody>
      </p:sp>
      <p:sp>
        <p:nvSpPr>
          <p:cNvPr name="Freeform 5" id="5"/>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6" id="6"/>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731F7D"/>
                </a:solidFill>
                <a:latin typeface="HK Grotesk Bold"/>
              </a:rPr>
              <a:t>15</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05391">
            <a:off x="15824947" y="8101904"/>
            <a:ext cx="2440941" cy="2312792"/>
          </a:xfrm>
          <a:custGeom>
            <a:avLst/>
            <a:gdLst/>
            <a:ahLst/>
            <a:cxnLst/>
            <a:rect r="r" b="b" t="t" l="l"/>
            <a:pathLst>
              <a:path h="2312792" w="2440941">
                <a:moveTo>
                  <a:pt x="0" y="0"/>
                </a:moveTo>
                <a:lnTo>
                  <a:pt x="2440940" y="0"/>
                </a:lnTo>
                <a:lnTo>
                  <a:pt x="2440940" y="2312792"/>
                </a:lnTo>
                <a:lnTo>
                  <a:pt x="0" y="2312792"/>
                </a:lnTo>
                <a:lnTo>
                  <a:pt x="0" y="0"/>
                </a:lnTo>
                <a:close/>
              </a:path>
            </a:pathLst>
          </a:custGeom>
          <a:blipFill>
            <a:blip r:embed="rId2"/>
            <a:stretch>
              <a:fillRect l="0" t="0" r="0" b="0"/>
            </a:stretch>
          </a:blipFill>
        </p:spPr>
      </p:sp>
      <p:sp>
        <p:nvSpPr>
          <p:cNvPr name="Freeform 3" id="3"/>
          <p:cNvSpPr/>
          <p:nvPr/>
        </p:nvSpPr>
        <p:spPr>
          <a:xfrm flipH="false" flipV="false" rot="313119">
            <a:off x="13667511" y="-2216185"/>
            <a:ext cx="5583018" cy="5338761"/>
          </a:xfrm>
          <a:custGeom>
            <a:avLst/>
            <a:gdLst/>
            <a:ahLst/>
            <a:cxnLst/>
            <a:rect r="r" b="b" t="t" l="l"/>
            <a:pathLst>
              <a:path h="5338761" w="5583018">
                <a:moveTo>
                  <a:pt x="0" y="0"/>
                </a:moveTo>
                <a:lnTo>
                  <a:pt x="5583018" y="0"/>
                </a:lnTo>
                <a:lnTo>
                  <a:pt x="5583018" y="5338761"/>
                </a:lnTo>
                <a:lnTo>
                  <a:pt x="0" y="5338761"/>
                </a:lnTo>
                <a:lnTo>
                  <a:pt x="0" y="0"/>
                </a:lnTo>
                <a:close/>
              </a:path>
            </a:pathLst>
          </a:custGeom>
          <a:blipFill>
            <a:blip r:embed="rId3"/>
            <a:stretch>
              <a:fillRect l="0" t="0" r="0" b="0"/>
            </a:stretch>
          </a:blipFill>
        </p:spPr>
      </p:sp>
      <p:sp>
        <p:nvSpPr>
          <p:cNvPr name="Freeform 4" id="4"/>
          <p:cNvSpPr/>
          <p:nvPr/>
        </p:nvSpPr>
        <p:spPr>
          <a:xfrm flipH="false" flipV="false" rot="1705580">
            <a:off x="-6962583" y="7073146"/>
            <a:ext cx="7824542" cy="6963843"/>
          </a:xfrm>
          <a:custGeom>
            <a:avLst/>
            <a:gdLst/>
            <a:ahLst/>
            <a:cxnLst/>
            <a:rect r="r" b="b" t="t" l="l"/>
            <a:pathLst>
              <a:path h="6963843" w="7824542">
                <a:moveTo>
                  <a:pt x="0" y="0"/>
                </a:moveTo>
                <a:lnTo>
                  <a:pt x="7824542" y="0"/>
                </a:lnTo>
                <a:lnTo>
                  <a:pt x="7824542" y="6963843"/>
                </a:lnTo>
                <a:lnTo>
                  <a:pt x="0" y="6963843"/>
                </a:lnTo>
                <a:lnTo>
                  <a:pt x="0" y="0"/>
                </a:lnTo>
                <a:close/>
              </a:path>
            </a:pathLst>
          </a:custGeom>
          <a:blipFill>
            <a:blip r:embed="rId4"/>
            <a:stretch>
              <a:fillRect l="0" t="0" r="0" b="0"/>
            </a:stretch>
          </a:blipFill>
        </p:spPr>
      </p:sp>
      <p:sp>
        <p:nvSpPr>
          <p:cNvPr name="Freeform 5" id="5"/>
          <p:cNvSpPr/>
          <p:nvPr/>
        </p:nvSpPr>
        <p:spPr>
          <a:xfrm flipH="false" flipV="false" rot="6959566">
            <a:off x="-761750" y="523555"/>
            <a:ext cx="2895099" cy="2768439"/>
          </a:xfrm>
          <a:custGeom>
            <a:avLst/>
            <a:gdLst/>
            <a:ahLst/>
            <a:cxnLst/>
            <a:rect r="r" b="b" t="t" l="l"/>
            <a:pathLst>
              <a:path h="2768439" w="2895099">
                <a:moveTo>
                  <a:pt x="0" y="0"/>
                </a:moveTo>
                <a:lnTo>
                  <a:pt x="2895100" y="0"/>
                </a:lnTo>
                <a:lnTo>
                  <a:pt x="2895100" y="2768439"/>
                </a:lnTo>
                <a:lnTo>
                  <a:pt x="0" y="2768439"/>
                </a:lnTo>
                <a:lnTo>
                  <a:pt x="0" y="0"/>
                </a:lnTo>
                <a:close/>
              </a:path>
            </a:pathLst>
          </a:custGeom>
          <a:blipFill>
            <a:blip r:embed="rId3"/>
            <a:stretch>
              <a:fillRect l="0" t="0" r="0" b="0"/>
            </a:stretch>
          </a:blipFill>
        </p:spPr>
      </p:sp>
      <p:sp>
        <p:nvSpPr>
          <p:cNvPr name="Freeform 6" id="6"/>
          <p:cNvSpPr/>
          <p:nvPr/>
        </p:nvSpPr>
        <p:spPr>
          <a:xfrm flipH="false" flipV="false" rot="0">
            <a:off x="4698422" y="5630609"/>
            <a:ext cx="8152898" cy="3926658"/>
          </a:xfrm>
          <a:custGeom>
            <a:avLst/>
            <a:gdLst/>
            <a:ahLst/>
            <a:cxnLst/>
            <a:rect r="r" b="b" t="t" l="l"/>
            <a:pathLst>
              <a:path h="3926658" w="8152898">
                <a:moveTo>
                  <a:pt x="0" y="0"/>
                </a:moveTo>
                <a:lnTo>
                  <a:pt x="8152898" y="0"/>
                </a:lnTo>
                <a:lnTo>
                  <a:pt x="8152898" y="3926658"/>
                </a:lnTo>
                <a:lnTo>
                  <a:pt x="0" y="3926658"/>
                </a:lnTo>
                <a:lnTo>
                  <a:pt x="0" y="0"/>
                </a:lnTo>
                <a:close/>
              </a:path>
            </a:pathLst>
          </a:custGeom>
          <a:blipFill>
            <a:blip r:embed="rId5"/>
            <a:stretch>
              <a:fillRect l="0" t="0" r="0" b="0"/>
            </a:stretch>
          </a:blipFill>
        </p:spPr>
      </p:sp>
      <p:sp>
        <p:nvSpPr>
          <p:cNvPr name="TextBox 7" id="7"/>
          <p:cNvSpPr txBox="true"/>
          <p:nvPr/>
        </p:nvSpPr>
        <p:spPr>
          <a:xfrm rot="0">
            <a:off x="3310000" y="1213478"/>
            <a:ext cx="5843748" cy="1056311"/>
          </a:xfrm>
          <a:prstGeom prst="rect">
            <a:avLst/>
          </a:prstGeom>
        </p:spPr>
        <p:txBody>
          <a:bodyPr anchor="t" rtlCol="false" tIns="0" lIns="0" bIns="0" rIns="0">
            <a:spAutoFit/>
          </a:bodyPr>
          <a:lstStyle/>
          <a:p>
            <a:pPr>
              <a:lnSpc>
                <a:spcPts val="8345"/>
              </a:lnSpc>
            </a:pPr>
            <a:r>
              <a:rPr lang="en-US" sz="7072">
                <a:solidFill>
                  <a:srgbClr val="731F7D"/>
                </a:solidFill>
                <a:latin typeface="HK Grotesk Bold"/>
              </a:rPr>
              <a:t>Future Works</a:t>
            </a:r>
          </a:p>
        </p:txBody>
      </p:sp>
      <p:sp>
        <p:nvSpPr>
          <p:cNvPr name="TextBox 8" id="8"/>
          <p:cNvSpPr txBox="true"/>
          <p:nvPr/>
        </p:nvSpPr>
        <p:spPr>
          <a:xfrm rot="0">
            <a:off x="3319747" y="2627048"/>
            <a:ext cx="11668001" cy="2516452"/>
          </a:xfrm>
          <a:prstGeom prst="rect">
            <a:avLst/>
          </a:prstGeom>
        </p:spPr>
        <p:txBody>
          <a:bodyPr anchor="t" rtlCol="false" tIns="0" lIns="0" bIns="0" rIns="0">
            <a:spAutoFit/>
          </a:bodyPr>
          <a:lstStyle/>
          <a:p>
            <a:pPr marL="518159" indent="-259080" lvl="1">
              <a:lnSpc>
                <a:spcPts val="3359"/>
              </a:lnSpc>
              <a:spcBef>
                <a:spcPct val="0"/>
              </a:spcBef>
              <a:buFont typeface="Arial"/>
              <a:buChar char="•"/>
            </a:pPr>
            <a:r>
              <a:rPr lang="en-US" sz="2399" spc="-23">
                <a:solidFill>
                  <a:srgbClr val="000000"/>
                </a:solidFill>
                <a:latin typeface="Assistant"/>
              </a:rPr>
              <a:t>F</a:t>
            </a:r>
            <a:r>
              <a:rPr lang="en-US" sz="2399" spc="-23">
                <a:solidFill>
                  <a:srgbClr val="000000"/>
                </a:solidFill>
                <a:latin typeface="Assistant"/>
              </a:rPr>
              <a:t>eedback learning for evaluation and relevance</a:t>
            </a:r>
          </a:p>
          <a:p>
            <a:pPr marL="518159" indent="-259080" lvl="1">
              <a:lnSpc>
                <a:spcPts val="3359"/>
              </a:lnSpc>
              <a:spcBef>
                <a:spcPct val="0"/>
              </a:spcBef>
              <a:buFont typeface="Arial"/>
              <a:buChar char="•"/>
            </a:pPr>
            <a:r>
              <a:rPr lang="en-US" sz="2399" spc="-23">
                <a:solidFill>
                  <a:srgbClr val="000000"/>
                </a:solidFill>
                <a:latin typeface="Assistant"/>
              </a:rPr>
              <a:t>User control for complexity adjustment</a:t>
            </a:r>
          </a:p>
          <a:p>
            <a:pPr marL="518159" indent="-259080" lvl="1">
              <a:lnSpc>
                <a:spcPts val="3359"/>
              </a:lnSpc>
              <a:spcBef>
                <a:spcPct val="0"/>
              </a:spcBef>
              <a:buFont typeface="Arial"/>
              <a:buChar char="•"/>
            </a:pPr>
            <a:r>
              <a:rPr lang="en-US" sz="2399" spc="-23">
                <a:solidFill>
                  <a:srgbClr val="000000"/>
                </a:solidFill>
                <a:latin typeface="Assistant"/>
              </a:rPr>
              <a:t>Model optimization for space and time</a:t>
            </a:r>
          </a:p>
          <a:p>
            <a:pPr marL="518159" indent="-259080" lvl="1">
              <a:lnSpc>
                <a:spcPts val="3359"/>
              </a:lnSpc>
              <a:spcBef>
                <a:spcPct val="0"/>
              </a:spcBef>
              <a:buFont typeface="Arial"/>
              <a:buChar char="•"/>
            </a:pPr>
            <a:r>
              <a:rPr lang="en-US" sz="2399" spc="-23">
                <a:solidFill>
                  <a:srgbClr val="000000"/>
                </a:solidFill>
                <a:latin typeface="Assistant"/>
              </a:rPr>
              <a:t>User choice for visualization selection</a:t>
            </a:r>
          </a:p>
          <a:p>
            <a:pPr marL="518159" indent="-259080" lvl="1">
              <a:lnSpc>
                <a:spcPts val="3359"/>
              </a:lnSpc>
              <a:spcBef>
                <a:spcPct val="0"/>
              </a:spcBef>
              <a:buFont typeface="Arial"/>
              <a:buChar char="•"/>
            </a:pPr>
            <a:r>
              <a:rPr lang="en-US" sz="2399" spc="-23">
                <a:solidFill>
                  <a:srgbClr val="000000"/>
                </a:solidFill>
                <a:latin typeface="Assistant"/>
              </a:rPr>
              <a:t>Knowledge base for domain generalization</a:t>
            </a:r>
          </a:p>
          <a:p>
            <a:pPr>
              <a:lnSpc>
                <a:spcPts val="3359"/>
              </a:lnSpc>
              <a:spcBef>
                <a:spcPct val="0"/>
              </a:spcBef>
            </a:pPr>
          </a:p>
        </p:txBody>
      </p:sp>
      <p:sp>
        <p:nvSpPr>
          <p:cNvPr name="TextBox 9" id="9"/>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16</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sp>
        <p:nvSpPr>
          <p:cNvPr name="TextBox 7" id="7"/>
          <p:cNvSpPr txBox="true"/>
          <p:nvPr/>
        </p:nvSpPr>
        <p:spPr>
          <a:xfrm rot="0">
            <a:off x="1231467" y="4726988"/>
            <a:ext cx="15798201" cy="1070562"/>
          </a:xfrm>
          <a:prstGeom prst="rect">
            <a:avLst/>
          </a:prstGeom>
        </p:spPr>
        <p:txBody>
          <a:bodyPr anchor="t" rtlCol="false" tIns="0" lIns="0" bIns="0" rIns="0">
            <a:spAutoFit/>
          </a:bodyPr>
          <a:lstStyle/>
          <a:p>
            <a:pPr algn="ctr">
              <a:lnSpc>
                <a:spcPts val="8372"/>
              </a:lnSpc>
            </a:pPr>
            <a:r>
              <a:rPr lang="en-US" sz="7095">
                <a:solidFill>
                  <a:srgbClr val="FFFFFF"/>
                </a:solidFill>
                <a:latin typeface="HK Grotesk Bold"/>
              </a:rPr>
              <a:t>Thank You</a:t>
            </a:r>
          </a:p>
        </p:txBody>
      </p:sp>
      <p:sp>
        <p:nvSpPr>
          <p:cNvPr name="TextBox 8" id="8"/>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17</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2641" y="-375866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2145862">
            <a:off x="-454947" y="8801805"/>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6148233">
            <a:off x="14098550" y="4715596"/>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3179347"/>
            <a:ext cx="15377848" cy="3949289"/>
          </a:xfrm>
          <a:prstGeom prst="rect">
            <a:avLst/>
          </a:prstGeom>
        </p:spPr>
        <p:txBody>
          <a:bodyPr anchor="t" rtlCol="false" tIns="0" lIns="0" bIns="0" rIns="0">
            <a:spAutoFit/>
          </a:bodyPr>
          <a:lstStyle/>
          <a:p>
            <a:pPr algn="just" marL="570817" indent="-285409" lvl="1">
              <a:lnSpc>
                <a:spcPts val="3119"/>
              </a:lnSpc>
              <a:buFont typeface="Arial"/>
              <a:buChar char="•"/>
            </a:pPr>
            <a:r>
              <a:rPr lang="en-US" sz="2643">
                <a:solidFill>
                  <a:srgbClr val="000000"/>
                </a:solidFill>
                <a:latin typeface="HK Grotesk"/>
              </a:rPr>
              <a:t>A linear model that uses sparse features of attribute combination and configuration to capture frequent patterns that lead to effective visualizations. The wide score is computed as:</a:t>
            </a:r>
          </a:p>
          <a:p>
            <a:pPr algn="just">
              <a:lnSpc>
                <a:spcPts val="3119"/>
              </a:lnSpc>
            </a:pPr>
          </a:p>
          <a:p>
            <a:pPr algn="just">
              <a:lnSpc>
                <a:spcPts val="3119"/>
              </a:lnSpc>
            </a:pPr>
          </a:p>
          <a:p>
            <a:pPr algn="just">
              <a:lnSpc>
                <a:spcPts val="3119"/>
              </a:lnSpc>
            </a:pPr>
          </a:p>
          <a:p>
            <a:pPr algn="just" marL="570817" indent="-285409" lvl="1">
              <a:lnSpc>
                <a:spcPts val="3119"/>
              </a:lnSpc>
              <a:buFont typeface="Arial"/>
              <a:buChar char="•"/>
            </a:pPr>
            <a:r>
              <a:rPr lang="en-US" sz="2643">
                <a:solidFill>
                  <a:srgbClr val="000000"/>
                </a:solidFill>
                <a:latin typeface="HK Grotesk"/>
              </a:rPr>
              <a:t>where s and s′ are the original and cross-product sparse features, Θs​ is the set of parameters, and σ is the sigmoid function.</a:t>
            </a:r>
          </a:p>
          <a:p>
            <a:pPr algn="just" marL="570817" indent="-285409" lvl="1">
              <a:lnSpc>
                <a:spcPts val="3119"/>
              </a:lnSpc>
              <a:buFont typeface="Arial"/>
              <a:buChar char="•"/>
            </a:pPr>
            <a:r>
              <a:rPr lang="en-US" sz="2643">
                <a:solidFill>
                  <a:srgbClr val="000000"/>
                </a:solidFill>
                <a:latin typeface="HK Grotesk"/>
              </a:rPr>
              <a:t>The goal of leveraging sparse features is to capture any occurrence of feature-pairs that commonly lead to effective visualizations in the training corpus.</a:t>
            </a:r>
          </a:p>
          <a:p>
            <a:pPr algn="just">
              <a:lnSpc>
                <a:spcPts val="3119"/>
              </a:lnSpc>
            </a:pPr>
          </a:p>
        </p:txBody>
      </p:sp>
      <p:sp>
        <p:nvSpPr>
          <p:cNvPr name="Freeform 6" id="6"/>
          <p:cNvSpPr/>
          <p:nvPr/>
        </p:nvSpPr>
        <p:spPr>
          <a:xfrm flipH="false" flipV="false" rot="0">
            <a:off x="6047018" y="4090674"/>
            <a:ext cx="6193965" cy="935547"/>
          </a:xfrm>
          <a:custGeom>
            <a:avLst/>
            <a:gdLst/>
            <a:ahLst/>
            <a:cxnLst/>
            <a:rect r="r" b="b" t="t" l="l"/>
            <a:pathLst>
              <a:path h="935547" w="6193965">
                <a:moveTo>
                  <a:pt x="0" y="0"/>
                </a:moveTo>
                <a:lnTo>
                  <a:pt x="6193964" y="0"/>
                </a:lnTo>
                <a:lnTo>
                  <a:pt x="6193964" y="935547"/>
                </a:lnTo>
                <a:lnTo>
                  <a:pt x="0" y="935547"/>
                </a:lnTo>
                <a:lnTo>
                  <a:pt x="0" y="0"/>
                </a:lnTo>
                <a:close/>
              </a:path>
            </a:pathLst>
          </a:custGeom>
          <a:blipFill>
            <a:blip r:embed="rId5"/>
            <a:stretch>
              <a:fillRect l="0" t="0" r="0" b="0"/>
            </a:stretch>
          </a:blipFill>
        </p:spPr>
      </p:sp>
      <p:sp>
        <p:nvSpPr>
          <p:cNvPr name="TextBox 7" id="7"/>
          <p:cNvSpPr txBox="true"/>
          <p:nvPr/>
        </p:nvSpPr>
        <p:spPr>
          <a:xfrm rot="0">
            <a:off x="1028700" y="1038225"/>
            <a:ext cx="11329857" cy="1201420"/>
          </a:xfrm>
          <a:prstGeom prst="rect">
            <a:avLst/>
          </a:prstGeom>
        </p:spPr>
        <p:txBody>
          <a:bodyPr anchor="t" rtlCol="false" tIns="0" lIns="0" bIns="0" rIns="0">
            <a:spAutoFit/>
          </a:bodyPr>
          <a:lstStyle/>
          <a:p>
            <a:pPr>
              <a:lnSpc>
                <a:spcPts val="9440"/>
              </a:lnSpc>
            </a:pPr>
            <a:r>
              <a:rPr lang="en-US" sz="8000">
                <a:solidFill>
                  <a:srgbClr val="731F7D"/>
                </a:solidFill>
                <a:latin typeface="HK Grotesk Bold"/>
              </a:rPr>
              <a:t>Appendix - Wide Model</a:t>
            </a:r>
          </a:p>
        </p:txBody>
      </p:sp>
      <p:sp>
        <p:nvSpPr>
          <p:cNvPr name="TextBox 8" id="8"/>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18</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070219" y="-1544348"/>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Freeform 5" id="5"/>
          <p:cNvSpPr/>
          <p:nvPr/>
        </p:nvSpPr>
        <p:spPr>
          <a:xfrm flipH="false" flipV="false" rot="0">
            <a:off x="9661610" y="5853446"/>
            <a:ext cx="7717669" cy="3404854"/>
          </a:xfrm>
          <a:custGeom>
            <a:avLst/>
            <a:gdLst/>
            <a:ahLst/>
            <a:cxnLst/>
            <a:rect r="r" b="b" t="t" l="l"/>
            <a:pathLst>
              <a:path h="3404854" w="7717669">
                <a:moveTo>
                  <a:pt x="0" y="0"/>
                </a:moveTo>
                <a:lnTo>
                  <a:pt x="7717668" y="0"/>
                </a:lnTo>
                <a:lnTo>
                  <a:pt x="7717668" y="3404854"/>
                </a:lnTo>
                <a:lnTo>
                  <a:pt x="0" y="3404854"/>
                </a:lnTo>
                <a:lnTo>
                  <a:pt x="0" y="0"/>
                </a:lnTo>
                <a:close/>
              </a:path>
            </a:pathLst>
          </a:custGeom>
          <a:blipFill>
            <a:blip r:embed="rId6"/>
            <a:stretch>
              <a:fillRect l="0" t="0" r="0" b="0"/>
            </a:stretch>
          </a:blipFill>
        </p:spPr>
      </p:sp>
      <p:sp>
        <p:nvSpPr>
          <p:cNvPr name="Freeform 6" id="6"/>
          <p:cNvSpPr/>
          <p:nvPr/>
        </p:nvSpPr>
        <p:spPr>
          <a:xfrm flipH="false" flipV="false" rot="0">
            <a:off x="12937449" y="450462"/>
            <a:ext cx="4321851" cy="4924076"/>
          </a:xfrm>
          <a:custGeom>
            <a:avLst/>
            <a:gdLst/>
            <a:ahLst/>
            <a:cxnLst/>
            <a:rect r="r" b="b" t="t" l="l"/>
            <a:pathLst>
              <a:path h="4924076" w="4321851">
                <a:moveTo>
                  <a:pt x="0" y="0"/>
                </a:moveTo>
                <a:lnTo>
                  <a:pt x="4321851" y="0"/>
                </a:lnTo>
                <a:lnTo>
                  <a:pt x="4321851" y="4924076"/>
                </a:lnTo>
                <a:lnTo>
                  <a:pt x="0" y="4924076"/>
                </a:lnTo>
                <a:lnTo>
                  <a:pt x="0" y="0"/>
                </a:lnTo>
                <a:close/>
              </a:path>
            </a:pathLst>
          </a:custGeom>
          <a:blipFill>
            <a:blip r:embed="rId7"/>
            <a:stretch>
              <a:fillRect l="0" t="0" r="0" b="0"/>
            </a:stretch>
          </a:blipFill>
        </p:spPr>
      </p:sp>
      <p:sp>
        <p:nvSpPr>
          <p:cNvPr name="Freeform 7" id="7"/>
          <p:cNvSpPr/>
          <p:nvPr/>
        </p:nvSpPr>
        <p:spPr>
          <a:xfrm flipH="false" flipV="false" rot="0">
            <a:off x="861158" y="5853446"/>
            <a:ext cx="8075025" cy="3404854"/>
          </a:xfrm>
          <a:custGeom>
            <a:avLst/>
            <a:gdLst/>
            <a:ahLst/>
            <a:cxnLst/>
            <a:rect r="r" b="b" t="t" l="l"/>
            <a:pathLst>
              <a:path h="3404854" w="8075025">
                <a:moveTo>
                  <a:pt x="0" y="0"/>
                </a:moveTo>
                <a:lnTo>
                  <a:pt x="8075025" y="0"/>
                </a:lnTo>
                <a:lnTo>
                  <a:pt x="8075025" y="3404854"/>
                </a:lnTo>
                <a:lnTo>
                  <a:pt x="0" y="3404854"/>
                </a:lnTo>
                <a:lnTo>
                  <a:pt x="0" y="0"/>
                </a:lnTo>
                <a:close/>
              </a:path>
            </a:pathLst>
          </a:custGeom>
          <a:blipFill>
            <a:blip r:embed="rId8"/>
            <a:stretch>
              <a:fillRect l="0" t="0" r="0" b="0"/>
            </a:stretch>
          </a:blipFill>
        </p:spPr>
      </p:sp>
      <p:sp>
        <p:nvSpPr>
          <p:cNvPr name="TextBox 8" id="8"/>
          <p:cNvSpPr txBox="true"/>
          <p:nvPr/>
        </p:nvSpPr>
        <p:spPr>
          <a:xfrm rot="0">
            <a:off x="861158" y="726441"/>
            <a:ext cx="8934485"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Introduction</a:t>
            </a:r>
          </a:p>
        </p:txBody>
      </p:sp>
      <p:sp>
        <p:nvSpPr>
          <p:cNvPr name="TextBox 9" id="9"/>
          <p:cNvSpPr txBox="true"/>
          <p:nvPr/>
        </p:nvSpPr>
        <p:spPr>
          <a:xfrm rot="0">
            <a:off x="861158" y="2338552"/>
            <a:ext cx="12385473" cy="1466101"/>
          </a:xfrm>
          <a:prstGeom prst="rect">
            <a:avLst/>
          </a:prstGeom>
        </p:spPr>
        <p:txBody>
          <a:bodyPr anchor="t" rtlCol="false" tIns="0" lIns="0" bIns="0" rIns="0">
            <a:spAutoFit/>
          </a:bodyPr>
          <a:lstStyle/>
          <a:p>
            <a:pPr marL="601638" indent="-300819" lvl="1">
              <a:lnSpc>
                <a:spcPts val="3901"/>
              </a:lnSpc>
              <a:buFont typeface="Arial"/>
              <a:buChar char="•"/>
            </a:pPr>
            <a:r>
              <a:rPr lang="en-US" sz="2786" spc="-27">
                <a:solidFill>
                  <a:srgbClr val="FFFFFF"/>
                </a:solidFill>
                <a:latin typeface="Assistant"/>
              </a:rPr>
              <a:t>Rule-Based Recommender Algorithms</a:t>
            </a:r>
          </a:p>
          <a:p>
            <a:pPr marL="601638" indent="-300819" lvl="1">
              <a:lnSpc>
                <a:spcPts val="3901"/>
              </a:lnSpc>
              <a:buFont typeface="Arial"/>
              <a:buChar char="•"/>
            </a:pPr>
            <a:r>
              <a:rPr lang="en-US" sz="2786" spc="-27">
                <a:solidFill>
                  <a:srgbClr val="FFFFFF"/>
                </a:solidFill>
                <a:latin typeface="Assistant"/>
              </a:rPr>
              <a:t>Wide and Deep Learning </a:t>
            </a:r>
          </a:p>
          <a:p>
            <a:pPr marL="601638" indent="-300819" lvl="1">
              <a:lnSpc>
                <a:spcPts val="3901"/>
              </a:lnSpc>
              <a:buFont typeface="Arial"/>
              <a:buChar char="•"/>
            </a:pPr>
            <a:r>
              <a:rPr lang="en-US" sz="2786" spc="-27">
                <a:solidFill>
                  <a:srgbClr val="FFFFFF"/>
                </a:solidFill>
                <a:latin typeface="Assistant"/>
              </a:rPr>
              <a:t>Content-based recommendation model</a:t>
            </a:r>
          </a:p>
        </p:txBody>
      </p:sp>
      <p:sp>
        <p:nvSpPr>
          <p:cNvPr name="TextBox 10" id="10"/>
          <p:cNvSpPr txBox="true"/>
          <p:nvPr/>
        </p:nvSpPr>
        <p:spPr>
          <a:xfrm rot="0">
            <a:off x="861158" y="5892237"/>
            <a:ext cx="5630168"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rPr>
              <a:t>Rule Based Learning Model</a:t>
            </a:r>
          </a:p>
        </p:txBody>
      </p:sp>
      <p:sp>
        <p:nvSpPr>
          <p:cNvPr name="TextBox 11" id="11"/>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1</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2166" y="-375866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2145862">
            <a:off x="-454947" y="8801805"/>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6148233">
            <a:off x="14098550" y="4715596"/>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3179347"/>
            <a:ext cx="15377848" cy="3162679"/>
          </a:xfrm>
          <a:prstGeom prst="rect">
            <a:avLst/>
          </a:prstGeom>
        </p:spPr>
        <p:txBody>
          <a:bodyPr anchor="t" rtlCol="false" tIns="0" lIns="0" bIns="0" rIns="0">
            <a:spAutoFit/>
          </a:bodyPr>
          <a:lstStyle/>
          <a:p>
            <a:pPr algn="just" marL="570817" indent="-285409" lvl="1">
              <a:lnSpc>
                <a:spcPts val="3119"/>
              </a:lnSpc>
              <a:buFont typeface="Arial"/>
              <a:buChar char="•"/>
            </a:pPr>
            <a:r>
              <a:rPr lang="en-US" sz="2643">
                <a:solidFill>
                  <a:srgbClr val="000000"/>
                </a:solidFill>
                <a:latin typeface="HK Grotesk"/>
              </a:rPr>
              <a:t>A non-linear model that uses dense features of attribute combination and configuration to generalize to less common patterns that may also lead to effective visualizations. The deep score is computed as</a:t>
            </a:r>
          </a:p>
          <a:p>
            <a:pPr algn="just">
              <a:lnSpc>
                <a:spcPts val="3119"/>
              </a:lnSpc>
            </a:pPr>
          </a:p>
          <a:p>
            <a:pPr algn="just">
              <a:lnSpc>
                <a:spcPts val="3119"/>
              </a:lnSpc>
            </a:pPr>
          </a:p>
          <a:p>
            <a:pPr algn="just">
              <a:lnSpc>
                <a:spcPts val="3119"/>
              </a:lnSpc>
            </a:pPr>
          </a:p>
          <a:p>
            <a:pPr algn="just" marL="570817" indent="-285409" lvl="1">
              <a:lnSpc>
                <a:spcPts val="3119"/>
              </a:lnSpc>
              <a:buFont typeface="Arial"/>
              <a:buChar char="•"/>
            </a:pPr>
            <a:r>
              <a:rPr lang="en-US" sz="2643">
                <a:solidFill>
                  <a:srgbClr val="000000"/>
                </a:solidFill>
                <a:latin typeface="HK Grotesk"/>
              </a:rPr>
              <a:t>where dc​ and dx​ are the dense features of configuration and attribute combination, Θd​ is the set of parameters, dL​ is the output of the last hidden layer, and σ is the sigmoid function.</a:t>
            </a:r>
          </a:p>
          <a:p>
            <a:pPr algn="just">
              <a:lnSpc>
                <a:spcPts val="3119"/>
              </a:lnSpc>
            </a:pPr>
          </a:p>
        </p:txBody>
      </p:sp>
      <p:sp>
        <p:nvSpPr>
          <p:cNvPr name="Freeform 6" id="6"/>
          <p:cNvSpPr/>
          <p:nvPr/>
        </p:nvSpPr>
        <p:spPr>
          <a:xfrm flipH="false" flipV="false" rot="0">
            <a:off x="5534656" y="4172634"/>
            <a:ext cx="7218688" cy="851805"/>
          </a:xfrm>
          <a:custGeom>
            <a:avLst/>
            <a:gdLst/>
            <a:ahLst/>
            <a:cxnLst/>
            <a:rect r="r" b="b" t="t" l="l"/>
            <a:pathLst>
              <a:path h="851805" w="7218688">
                <a:moveTo>
                  <a:pt x="0" y="0"/>
                </a:moveTo>
                <a:lnTo>
                  <a:pt x="7218688" y="0"/>
                </a:lnTo>
                <a:lnTo>
                  <a:pt x="7218688" y="851805"/>
                </a:lnTo>
                <a:lnTo>
                  <a:pt x="0" y="851805"/>
                </a:lnTo>
                <a:lnTo>
                  <a:pt x="0" y="0"/>
                </a:lnTo>
                <a:close/>
              </a:path>
            </a:pathLst>
          </a:custGeom>
          <a:blipFill>
            <a:blip r:embed="rId5"/>
            <a:stretch>
              <a:fillRect l="0" t="0" r="0" b="0"/>
            </a:stretch>
          </a:blipFill>
        </p:spPr>
      </p:sp>
      <p:sp>
        <p:nvSpPr>
          <p:cNvPr name="TextBox 7" id="7"/>
          <p:cNvSpPr txBox="true"/>
          <p:nvPr/>
        </p:nvSpPr>
        <p:spPr>
          <a:xfrm rot="0">
            <a:off x="1028700" y="1038225"/>
            <a:ext cx="11329857" cy="1201420"/>
          </a:xfrm>
          <a:prstGeom prst="rect">
            <a:avLst/>
          </a:prstGeom>
        </p:spPr>
        <p:txBody>
          <a:bodyPr anchor="t" rtlCol="false" tIns="0" lIns="0" bIns="0" rIns="0">
            <a:spAutoFit/>
          </a:bodyPr>
          <a:lstStyle/>
          <a:p>
            <a:pPr>
              <a:lnSpc>
                <a:spcPts val="9440"/>
              </a:lnSpc>
            </a:pPr>
            <a:r>
              <a:rPr lang="en-US" sz="8000">
                <a:solidFill>
                  <a:srgbClr val="731F7D"/>
                </a:solidFill>
                <a:latin typeface="HK Grotesk Bold"/>
              </a:rPr>
              <a:t>Appendix - Deep Model</a:t>
            </a:r>
          </a:p>
        </p:txBody>
      </p:sp>
      <p:sp>
        <p:nvSpPr>
          <p:cNvPr name="TextBox 8" id="8"/>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19</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2641" y="-375866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2145862">
            <a:off x="-454947" y="8801805"/>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6148233">
            <a:off x="14098550" y="4715596"/>
            <a:ext cx="6861060" cy="6560888"/>
          </a:xfrm>
          <a:custGeom>
            <a:avLst/>
            <a:gdLst/>
            <a:ahLst/>
            <a:cxnLst/>
            <a:rect r="r" b="b" t="t" l="l"/>
            <a:pathLst>
              <a:path h="6560888" w="6861060">
                <a:moveTo>
                  <a:pt x="0" y="0"/>
                </a:moveTo>
                <a:lnTo>
                  <a:pt x="6861059" y="0"/>
                </a:lnTo>
                <a:lnTo>
                  <a:pt x="6861059"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3179347"/>
            <a:ext cx="15377848" cy="3949289"/>
          </a:xfrm>
          <a:prstGeom prst="rect">
            <a:avLst/>
          </a:prstGeom>
        </p:spPr>
        <p:txBody>
          <a:bodyPr anchor="t" rtlCol="false" tIns="0" lIns="0" bIns="0" rIns="0">
            <a:spAutoFit/>
          </a:bodyPr>
          <a:lstStyle/>
          <a:p>
            <a:pPr algn="just" marL="570817" indent="-285409" lvl="1">
              <a:lnSpc>
                <a:spcPts val="3119"/>
              </a:lnSpc>
              <a:buFont typeface="Arial"/>
              <a:buChar char="•"/>
            </a:pPr>
            <a:r>
              <a:rPr lang="en-US" sz="2643">
                <a:solidFill>
                  <a:srgbClr val="000000"/>
                </a:solidFill>
                <a:latin typeface="HK Grotesk"/>
              </a:rPr>
              <a:t>A hybrid model that combines the wide and deep models to leverage both sparse and dense features. The final score is computed as:</a:t>
            </a:r>
          </a:p>
          <a:p>
            <a:pPr algn="just">
              <a:lnSpc>
                <a:spcPts val="3119"/>
              </a:lnSpc>
            </a:pPr>
          </a:p>
          <a:p>
            <a:pPr algn="just">
              <a:lnSpc>
                <a:spcPts val="3119"/>
              </a:lnSpc>
            </a:pPr>
          </a:p>
          <a:p>
            <a:pPr algn="just">
              <a:lnSpc>
                <a:spcPts val="3119"/>
              </a:lnSpc>
            </a:pPr>
          </a:p>
          <a:p>
            <a:pPr algn="just" marL="570817" indent="-285409" lvl="1">
              <a:lnSpc>
                <a:spcPts val="3119"/>
              </a:lnSpc>
              <a:buFont typeface="Arial"/>
              <a:buChar char="•"/>
            </a:pPr>
            <a:r>
              <a:rPr lang="en-US" sz="2643">
                <a:solidFill>
                  <a:srgbClr val="000000"/>
                </a:solidFill>
                <a:latin typeface="HK Grotesk"/>
              </a:rPr>
              <a:t>where wwide​ and wdeep​ are the weights for the wide and deep scores, and Θ is the entire set of parameters.</a:t>
            </a:r>
          </a:p>
          <a:p>
            <a:pPr algn="just" marL="570817" indent="-285409" lvl="1">
              <a:lnSpc>
                <a:spcPts val="3119"/>
              </a:lnSpc>
              <a:buFont typeface="Arial"/>
              <a:buChar char="•"/>
            </a:pPr>
            <a:r>
              <a:rPr lang="en-US" sz="2643">
                <a:solidFill>
                  <a:srgbClr val="000000"/>
                </a:solidFill>
                <a:latin typeface="HK Grotesk"/>
              </a:rPr>
              <a:t>The entire set of parameters Θ, including Θs , Θd , wwide and wdeep are learned through backward propagation</a:t>
            </a:r>
          </a:p>
          <a:p>
            <a:pPr algn="just">
              <a:lnSpc>
                <a:spcPts val="3119"/>
              </a:lnSpc>
            </a:pPr>
          </a:p>
        </p:txBody>
      </p:sp>
      <p:grpSp>
        <p:nvGrpSpPr>
          <p:cNvPr name="Group 6" id="6"/>
          <p:cNvGrpSpPr/>
          <p:nvPr/>
        </p:nvGrpSpPr>
        <p:grpSpPr>
          <a:xfrm rot="0">
            <a:off x="4931455" y="4204851"/>
            <a:ext cx="9126064" cy="700509"/>
            <a:chOff x="0" y="0"/>
            <a:chExt cx="12168086" cy="934012"/>
          </a:xfrm>
        </p:grpSpPr>
        <p:sp>
          <p:nvSpPr>
            <p:cNvPr name="Freeform 7" id="7"/>
            <p:cNvSpPr/>
            <p:nvPr/>
          </p:nvSpPr>
          <p:spPr>
            <a:xfrm flipH="false" flipV="false" rot="0">
              <a:off x="2218677" y="125117"/>
              <a:ext cx="9949409" cy="808895"/>
            </a:xfrm>
            <a:custGeom>
              <a:avLst/>
              <a:gdLst/>
              <a:ahLst/>
              <a:cxnLst/>
              <a:rect r="r" b="b" t="t" l="l"/>
              <a:pathLst>
                <a:path h="808895" w="9949409">
                  <a:moveTo>
                    <a:pt x="0" y="0"/>
                  </a:moveTo>
                  <a:lnTo>
                    <a:pt x="9949409" y="0"/>
                  </a:lnTo>
                  <a:lnTo>
                    <a:pt x="9949409" y="808895"/>
                  </a:lnTo>
                  <a:lnTo>
                    <a:pt x="0" y="808895"/>
                  </a:lnTo>
                  <a:lnTo>
                    <a:pt x="0" y="0"/>
                  </a:lnTo>
                  <a:close/>
                </a:path>
              </a:pathLst>
            </a:custGeom>
            <a:blipFill>
              <a:blip r:embed="rId5"/>
              <a:stretch>
                <a:fillRect l="0" t="0" r="0" b="0"/>
              </a:stretch>
            </a:blipFill>
          </p:spPr>
        </p:sp>
        <p:sp>
          <p:nvSpPr>
            <p:cNvPr name="Freeform 8" id="8"/>
            <p:cNvSpPr/>
            <p:nvPr/>
          </p:nvSpPr>
          <p:spPr>
            <a:xfrm flipH="false" flipV="false" rot="0">
              <a:off x="0" y="0"/>
              <a:ext cx="2296862" cy="808895"/>
            </a:xfrm>
            <a:custGeom>
              <a:avLst/>
              <a:gdLst/>
              <a:ahLst/>
              <a:cxnLst/>
              <a:rect r="r" b="b" t="t" l="l"/>
              <a:pathLst>
                <a:path h="808895" w="2296862">
                  <a:moveTo>
                    <a:pt x="0" y="0"/>
                  </a:moveTo>
                  <a:lnTo>
                    <a:pt x="2296862" y="0"/>
                  </a:lnTo>
                  <a:lnTo>
                    <a:pt x="2296862" y="808895"/>
                  </a:lnTo>
                  <a:lnTo>
                    <a:pt x="0" y="808895"/>
                  </a:lnTo>
                  <a:lnTo>
                    <a:pt x="0" y="0"/>
                  </a:lnTo>
                  <a:close/>
                </a:path>
              </a:pathLst>
            </a:custGeom>
            <a:blipFill>
              <a:blip r:embed="rId6"/>
              <a:stretch>
                <a:fillRect l="0" t="0" r="0" b="0"/>
              </a:stretch>
            </a:blipFill>
          </p:spPr>
        </p:sp>
      </p:grpSp>
      <p:sp>
        <p:nvSpPr>
          <p:cNvPr name="TextBox 9" id="9"/>
          <p:cNvSpPr txBox="true"/>
          <p:nvPr/>
        </p:nvSpPr>
        <p:spPr>
          <a:xfrm rot="0">
            <a:off x="1028700" y="1038225"/>
            <a:ext cx="13614553" cy="1013110"/>
          </a:xfrm>
          <a:prstGeom prst="rect">
            <a:avLst/>
          </a:prstGeom>
        </p:spPr>
        <p:txBody>
          <a:bodyPr anchor="t" rtlCol="false" tIns="0" lIns="0" bIns="0" rIns="0">
            <a:spAutoFit/>
          </a:bodyPr>
          <a:lstStyle/>
          <a:p>
            <a:pPr>
              <a:lnSpc>
                <a:spcPts val="7972"/>
              </a:lnSpc>
            </a:pPr>
            <a:r>
              <a:rPr lang="en-US" sz="6755">
                <a:solidFill>
                  <a:srgbClr val="731F7D"/>
                </a:solidFill>
                <a:latin typeface="HK Grotesk Bold"/>
              </a:rPr>
              <a:t>Appendix - Wide and Deep Model</a:t>
            </a:r>
          </a:p>
        </p:txBody>
      </p:sp>
      <p:sp>
        <p:nvSpPr>
          <p:cNvPr name="TextBox 10" id="10"/>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20</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2641" y="-375866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2145862">
            <a:off x="-454947" y="8801805"/>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6148233">
            <a:off x="14576732" y="6483032"/>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sp>
        <p:nvSpPr>
          <p:cNvPr name="TextBox 5" id="5"/>
          <p:cNvSpPr txBox="true"/>
          <p:nvPr/>
        </p:nvSpPr>
        <p:spPr>
          <a:xfrm rot="0">
            <a:off x="1028700" y="2486562"/>
            <a:ext cx="15696636" cy="6309118"/>
          </a:xfrm>
          <a:prstGeom prst="rect">
            <a:avLst/>
          </a:prstGeom>
        </p:spPr>
        <p:txBody>
          <a:bodyPr anchor="t" rtlCol="false" tIns="0" lIns="0" bIns="0" rIns="0">
            <a:spAutoFit/>
          </a:bodyPr>
          <a:lstStyle/>
          <a:p>
            <a:pPr algn="just" marL="570817" indent="-285409" lvl="1">
              <a:lnSpc>
                <a:spcPts val="3119"/>
              </a:lnSpc>
              <a:buFont typeface="Arial"/>
              <a:buChar char="•"/>
            </a:pPr>
            <a:r>
              <a:rPr lang="en-US" sz="2643">
                <a:solidFill>
                  <a:srgbClr val="000000"/>
                </a:solidFill>
                <a:latin typeface="HK Grotesk"/>
              </a:rPr>
              <a:t>A normalized discounted cumulative gain (nDCG), which is a metric to evaluate the quality of a ranking of items based on their relevance scores.</a:t>
            </a:r>
          </a:p>
          <a:p>
            <a:pPr algn="just" marL="570817" indent="-285409" lvl="1">
              <a:lnSpc>
                <a:spcPts val="3119"/>
              </a:lnSpc>
              <a:buFont typeface="Arial"/>
              <a:buChar char="•"/>
            </a:pPr>
            <a:r>
              <a:rPr lang="en-US" sz="2643">
                <a:solidFill>
                  <a:srgbClr val="000000"/>
                </a:solidFill>
                <a:latin typeface="HK Grotesk"/>
              </a:rPr>
              <a:t>A modified </a:t>
            </a:r>
            <a:r>
              <a:rPr lang="en-US" sz="2643">
                <a:solidFill>
                  <a:srgbClr val="000000"/>
                </a:solidFill>
                <a:latin typeface="HK Grotesk"/>
              </a:rPr>
              <a:t>nDCG is computed as follows:</a:t>
            </a:r>
          </a:p>
          <a:p>
            <a:pPr algn="just">
              <a:lnSpc>
                <a:spcPts val="3119"/>
              </a:lnSpc>
            </a:pPr>
          </a:p>
          <a:p>
            <a:pPr algn="just">
              <a:lnSpc>
                <a:spcPts val="3119"/>
              </a:lnSpc>
            </a:pPr>
          </a:p>
          <a:p>
            <a:pPr algn="just">
              <a:lnSpc>
                <a:spcPts val="3119"/>
              </a:lnSpc>
            </a:pPr>
          </a:p>
          <a:p>
            <a:pPr algn="just">
              <a:lnSpc>
                <a:spcPts val="3119"/>
              </a:lnSpc>
            </a:pPr>
          </a:p>
          <a:p>
            <a:pPr algn="just">
              <a:lnSpc>
                <a:spcPts val="3119"/>
              </a:lnSpc>
            </a:pPr>
          </a:p>
          <a:p>
            <a:pPr algn="just">
              <a:lnSpc>
                <a:spcPts val="3119"/>
              </a:lnSpc>
            </a:pPr>
          </a:p>
          <a:p>
            <a:pPr algn="just" marL="570817" indent="-285409" lvl="1">
              <a:lnSpc>
                <a:spcPts val="3119"/>
              </a:lnSpc>
              <a:buFont typeface="Arial"/>
              <a:buChar char="•"/>
            </a:pPr>
            <a:r>
              <a:rPr lang="en-US" sz="2643">
                <a:solidFill>
                  <a:srgbClr val="000000"/>
                </a:solidFill>
                <a:latin typeface="HK Grotesk"/>
              </a:rPr>
              <a:t>nDCG is a popular metric for evaluating information retrieval systems, such as search engines, recommender systems, and question answering systems. It is especially useful when the relevance of items is graded rather than binary, and when the order of items matters.</a:t>
            </a:r>
          </a:p>
          <a:p>
            <a:pPr algn="just" marL="570817" indent="-285409" lvl="1">
              <a:lnSpc>
                <a:spcPts val="3119"/>
              </a:lnSpc>
              <a:buFont typeface="Arial"/>
              <a:buChar char="•"/>
            </a:pPr>
            <a:r>
              <a:rPr lang="en-US" sz="2643">
                <a:solidFill>
                  <a:srgbClr val="000000"/>
                </a:solidFill>
                <a:latin typeface="HK Grotesk"/>
              </a:rPr>
              <a:t>A good end-to-end learning-based visualization recomemender system must be able to give up some of its performance at the bottom of the list of recommended visualizations to improve the performance at the top.</a:t>
            </a:r>
          </a:p>
          <a:p>
            <a:pPr algn="just">
              <a:lnSpc>
                <a:spcPts val="3119"/>
              </a:lnSpc>
            </a:pPr>
          </a:p>
        </p:txBody>
      </p:sp>
      <p:sp>
        <p:nvSpPr>
          <p:cNvPr name="Freeform 6" id="6"/>
          <p:cNvSpPr/>
          <p:nvPr/>
        </p:nvSpPr>
        <p:spPr>
          <a:xfrm flipH="false" flipV="false" rot="0">
            <a:off x="6798928" y="3772403"/>
            <a:ext cx="5122007" cy="2147939"/>
          </a:xfrm>
          <a:custGeom>
            <a:avLst/>
            <a:gdLst/>
            <a:ahLst/>
            <a:cxnLst/>
            <a:rect r="r" b="b" t="t" l="l"/>
            <a:pathLst>
              <a:path h="2147939" w="5122007">
                <a:moveTo>
                  <a:pt x="0" y="0"/>
                </a:moveTo>
                <a:lnTo>
                  <a:pt x="5122007" y="0"/>
                </a:lnTo>
                <a:lnTo>
                  <a:pt x="5122007" y="2147939"/>
                </a:lnTo>
                <a:lnTo>
                  <a:pt x="0" y="2147939"/>
                </a:lnTo>
                <a:lnTo>
                  <a:pt x="0" y="0"/>
                </a:lnTo>
                <a:close/>
              </a:path>
            </a:pathLst>
          </a:custGeom>
          <a:blipFill>
            <a:blip r:embed="rId5"/>
            <a:stretch>
              <a:fillRect l="0" t="0" r="0" b="0"/>
            </a:stretch>
          </a:blipFill>
        </p:spPr>
      </p:sp>
      <p:sp>
        <p:nvSpPr>
          <p:cNvPr name="TextBox 7" id="7"/>
          <p:cNvSpPr txBox="true"/>
          <p:nvPr/>
        </p:nvSpPr>
        <p:spPr>
          <a:xfrm rot="0">
            <a:off x="1028700" y="1038225"/>
            <a:ext cx="13614553" cy="1013110"/>
          </a:xfrm>
          <a:prstGeom prst="rect">
            <a:avLst/>
          </a:prstGeom>
        </p:spPr>
        <p:txBody>
          <a:bodyPr anchor="t" rtlCol="false" tIns="0" lIns="0" bIns="0" rIns="0">
            <a:spAutoFit/>
          </a:bodyPr>
          <a:lstStyle/>
          <a:p>
            <a:pPr>
              <a:lnSpc>
                <a:spcPts val="7972"/>
              </a:lnSpc>
            </a:pPr>
            <a:r>
              <a:rPr lang="en-US" sz="6755">
                <a:solidFill>
                  <a:srgbClr val="731F7D"/>
                </a:solidFill>
                <a:latin typeface="HK Grotesk Bold"/>
              </a:rPr>
              <a:t>Appendix - nDCG</a:t>
            </a:r>
          </a:p>
        </p:txBody>
      </p:sp>
      <p:sp>
        <p:nvSpPr>
          <p:cNvPr name="TextBox 8" id="8"/>
          <p:cNvSpPr txBox="true"/>
          <p:nvPr/>
        </p:nvSpPr>
        <p:spPr>
          <a:xfrm rot="0">
            <a:off x="17259300" y="9390339"/>
            <a:ext cx="875664" cy="755798"/>
          </a:xfrm>
          <a:prstGeom prst="rect">
            <a:avLst/>
          </a:prstGeom>
        </p:spPr>
        <p:txBody>
          <a:bodyPr anchor="t" rtlCol="false" tIns="0" lIns="0" bIns="0" rIns="0">
            <a:spAutoFit/>
          </a:bodyPr>
          <a:lstStyle/>
          <a:p>
            <a:pPr>
              <a:lnSpc>
                <a:spcPts val="5968"/>
              </a:lnSpc>
            </a:pPr>
            <a:r>
              <a:rPr lang="en-US" sz="5058">
                <a:solidFill>
                  <a:srgbClr val="FFFFFF"/>
                </a:solidFill>
                <a:latin typeface="HK Grotesk Bold"/>
              </a:rPr>
              <a:t>21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54155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TextBox 5" id="5"/>
          <p:cNvSpPr txBox="true"/>
          <p:nvPr/>
        </p:nvSpPr>
        <p:spPr>
          <a:xfrm rot="0">
            <a:off x="861158" y="726441"/>
            <a:ext cx="9470620"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Problems Addressed</a:t>
            </a:r>
          </a:p>
        </p:txBody>
      </p:sp>
      <p:sp>
        <p:nvSpPr>
          <p:cNvPr name="TextBox 6" id="6"/>
          <p:cNvSpPr txBox="true"/>
          <p:nvPr/>
        </p:nvSpPr>
        <p:spPr>
          <a:xfrm rot="0">
            <a:off x="861158" y="2128330"/>
            <a:ext cx="16897463" cy="3643422"/>
          </a:xfrm>
          <a:prstGeom prst="rect">
            <a:avLst/>
          </a:prstGeom>
        </p:spPr>
        <p:txBody>
          <a:bodyPr anchor="t" rtlCol="false" tIns="0" lIns="0" bIns="0" rIns="0">
            <a:spAutoFit/>
          </a:bodyPr>
          <a:lstStyle/>
          <a:p>
            <a:pPr marL="614569" indent="-307284" lvl="1">
              <a:lnSpc>
                <a:spcPts val="4127"/>
              </a:lnSpc>
              <a:buFont typeface="Arial"/>
              <a:buChar char="•"/>
            </a:pPr>
            <a:r>
              <a:rPr lang="en-US" sz="2846" spc="-28">
                <a:solidFill>
                  <a:srgbClr val="FFFFFF"/>
                </a:solidFill>
                <a:latin typeface="Assistant"/>
              </a:rPr>
              <a:t>Problem: Existing visualization recommendation systems are inefficient and ineffective</a:t>
            </a:r>
          </a:p>
          <a:p>
            <a:pPr marL="614569" indent="-307284" lvl="1">
              <a:lnSpc>
                <a:spcPts val="4127"/>
              </a:lnSpc>
              <a:buFont typeface="Arial"/>
              <a:buChar char="•"/>
            </a:pPr>
            <a:r>
              <a:rPr lang="en-US" sz="2846" spc="-28">
                <a:solidFill>
                  <a:srgbClr val="FFFFFF"/>
                </a:solidFill>
                <a:latin typeface="Assistant"/>
              </a:rPr>
              <a:t>Approach: Machine learning-based method for visualization recommendation using wide-and-deep learning</a:t>
            </a:r>
          </a:p>
          <a:p>
            <a:pPr marL="614569" indent="-307284" lvl="1">
              <a:lnSpc>
                <a:spcPts val="4127"/>
              </a:lnSpc>
              <a:buFont typeface="Arial"/>
              <a:buChar char="•"/>
            </a:pPr>
            <a:r>
              <a:rPr lang="en-US" sz="2846" spc="-28">
                <a:solidFill>
                  <a:srgbClr val="FFFFFF"/>
                </a:solidFill>
                <a:latin typeface="Assistant"/>
              </a:rPr>
              <a:t>Goal: To capture the latent characteristics of datasets and visualizations, and to generate, score, and recommend useful visualizations</a:t>
            </a:r>
          </a:p>
          <a:p>
            <a:pPr marL="614569" indent="-307284" lvl="1">
              <a:lnSpc>
                <a:spcPts val="4127"/>
              </a:lnSpc>
              <a:buFont typeface="Arial"/>
              <a:buChar char="•"/>
            </a:pPr>
            <a:r>
              <a:rPr lang="en-US" sz="2846" spc="-28">
                <a:solidFill>
                  <a:srgbClr val="FFFFFF"/>
                </a:solidFill>
                <a:latin typeface="Assistant"/>
              </a:rPr>
              <a:t>Evaluation: Modified nDCG metric and user study to measure the effectiveness and utility of the recommended visualizations</a:t>
            </a:r>
          </a:p>
          <a:p>
            <a:pPr marL="614569" indent="-307284" lvl="1">
              <a:lnSpc>
                <a:spcPts val="4127"/>
              </a:lnSpc>
              <a:buFont typeface="Arial"/>
              <a:buChar char="•"/>
            </a:pPr>
            <a:r>
              <a:rPr lang="en-US" sz="2846" spc="-28">
                <a:solidFill>
                  <a:srgbClr val="FFFFFF"/>
                </a:solidFill>
                <a:latin typeface="Assistant"/>
              </a:rPr>
              <a:t>Model: Wide and Deep Learning Content-Based Visualization Recommendation Model.</a:t>
            </a:r>
          </a:p>
        </p:txBody>
      </p:sp>
      <p:sp>
        <p:nvSpPr>
          <p:cNvPr name="TextBox 7" id="7"/>
          <p:cNvSpPr txBox="true"/>
          <p:nvPr/>
        </p:nvSpPr>
        <p:spPr>
          <a:xfrm rot="0">
            <a:off x="1170102" y="7046578"/>
            <a:ext cx="13446097" cy="1024047"/>
          </a:xfrm>
          <a:prstGeom prst="rect">
            <a:avLst/>
          </a:prstGeom>
        </p:spPr>
        <p:txBody>
          <a:bodyPr anchor="t" rtlCol="false" tIns="0" lIns="0" bIns="0" rIns="0">
            <a:spAutoFit/>
          </a:bodyPr>
          <a:lstStyle/>
          <a:p>
            <a:pPr>
              <a:lnSpc>
                <a:spcPts val="4127"/>
              </a:lnSpc>
            </a:pPr>
            <a:r>
              <a:rPr lang="en-US" sz="2846" spc="-28">
                <a:solidFill>
                  <a:srgbClr val="FFFFFF"/>
                </a:solidFill>
                <a:latin typeface="Assistant"/>
              </a:rPr>
              <a:t>Note:</a:t>
            </a:r>
          </a:p>
          <a:p>
            <a:pPr marL="614569" indent="-307284" lvl="1">
              <a:lnSpc>
                <a:spcPts val="4127"/>
              </a:lnSpc>
              <a:buFont typeface="Arial"/>
              <a:buChar char="•"/>
            </a:pPr>
            <a:r>
              <a:rPr lang="en-US" sz="2846" spc="-28">
                <a:solidFill>
                  <a:srgbClr val="FFFFFF"/>
                </a:solidFill>
                <a:latin typeface="Assistant"/>
              </a:rPr>
              <a:t>nDCG - normalized Discounted Cumulative Gain </a:t>
            </a:r>
          </a:p>
        </p:txBody>
      </p:sp>
      <p:sp>
        <p:nvSpPr>
          <p:cNvPr name="TextBox 8" id="8"/>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2</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54155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TextBox 5" id="5"/>
          <p:cNvSpPr txBox="true"/>
          <p:nvPr/>
        </p:nvSpPr>
        <p:spPr>
          <a:xfrm rot="0">
            <a:off x="861158" y="726441"/>
            <a:ext cx="12251527"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Research Paper Questions</a:t>
            </a:r>
          </a:p>
        </p:txBody>
      </p:sp>
      <p:sp>
        <p:nvSpPr>
          <p:cNvPr name="TextBox 6" id="6"/>
          <p:cNvSpPr txBox="true"/>
          <p:nvPr/>
        </p:nvSpPr>
        <p:spPr>
          <a:xfrm rot="0">
            <a:off x="749627" y="2508426"/>
            <a:ext cx="16788747" cy="4209241"/>
          </a:xfrm>
          <a:prstGeom prst="rect">
            <a:avLst/>
          </a:prstGeom>
        </p:spPr>
        <p:txBody>
          <a:bodyPr anchor="t" rtlCol="false" tIns="0" lIns="0" bIns="0" rIns="0">
            <a:spAutoFit/>
          </a:bodyPr>
          <a:lstStyle/>
          <a:p>
            <a:pPr marL="620855" indent="-310427" lvl="1">
              <a:lnSpc>
                <a:spcPts val="4169"/>
              </a:lnSpc>
              <a:buFont typeface="Arial"/>
              <a:buChar char="•"/>
            </a:pPr>
            <a:r>
              <a:rPr lang="en-US" sz="2875" spc="-28">
                <a:solidFill>
                  <a:srgbClr val="FFFFFF"/>
                </a:solidFill>
                <a:latin typeface="Assistant"/>
              </a:rPr>
              <a:t>How to automatically generate, score, and recommend useful visualizations from a large corpus of datasets and visualizations?</a:t>
            </a:r>
          </a:p>
          <a:p>
            <a:pPr marL="620855" indent="-310427" lvl="1">
              <a:lnSpc>
                <a:spcPts val="4169"/>
              </a:lnSpc>
              <a:buFont typeface="Arial"/>
              <a:buChar char="•"/>
            </a:pPr>
            <a:r>
              <a:rPr lang="en-US" sz="2875" spc="-28">
                <a:solidFill>
                  <a:srgbClr val="FFFFFF"/>
                </a:solidFill>
                <a:latin typeface="Assistant"/>
              </a:rPr>
              <a:t>How to learn a general and data-driven model for visualization recommendation that can adapt to new datasets and user preferences?</a:t>
            </a:r>
          </a:p>
          <a:p>
            <a:pPr marL="620855" indent="-310427" lvl="1">
              <a:lnSpc>
                <a:spcPts val="4169"/>
              </a:lnSpc>
              <a:buFont typeface="Arial"/>
              <a:buChar char="•"/>
            </a:pPr>
            <a:r>
              <a:rPr lang="en-US" sz="2875" spc="-28">
                <a:solidFill>
                  <a:srgbClr val="FFFFFF"/>
                </a:solidFill>
                <a:latin typeface="Assistant"/>
              </a:rPr>
              <a:t>How to evaluate the effectiveness and utility of the recommended visualizations using quantitative and qualitative methods?</a:t>
            </a:r>
          </a:p>
          <a:p>
            <a:pPr marL="620855" indent="-310427" lvl="1">
              <a:lnSpc>
                <a:spcPts val="4169"/>
              </a:lnSpc>
              <a:buFont typeface="Arial"/>
              <a:buChar char="•"/>
            </a:pPr>
            <a:r>
              <a:rPr lang="en-US" sz="2875" spc="-28">
                <a:solidFill>
                  <a:srgbClr val="FFFFFF"/>
                </a:solidFill>
                <a:latin typeface="Assistant"/>
              </a:rPr>
              <a:t>How to leverage machine learning techniques such as wide-and-deep learning to capture the latent characteristics of datasets and visualizations?</a:t>
            </a:r>
          </a:p>
        </p:txBody>
      </p:sp>
      <p:sp>
        <p:nvSpPr>
          <p:cNvPr name="TextBox 7" id="7"/>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3</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54155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TextBox 5" id="5"/>
          <p:cNvSpPr txBox="true"/>
          <p:nvPr/>
        </p:nvSpPr>
        <p:spPr>
          <a:xfrm rot="0">
            <a:off x="861158" y="726441"/>
            <a:ext cx="12251527"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Relevance</a:t>
            </a:r>
          </a:p>
        </p:txBody>
      </p:sp>
      <p:graphicFrame>
        <p:nvGraphicFramePr>
          <p:cNvPr name="Table 6" id="6"/>
          <p:cNvGraphicFramePr>
            <a:graphicFrameLocks noGrp="true"/>
          </p:cNvGraphicFramePr>
          <p:nvPr/>
        </p:nvGraphicFramePr>
        <p:xfrm>
          <a:off x="1545245" y="2233308"/>
          <a:ext cx="14703509" cy="6730757"/>
        </p:xfrm>
        <a:graphic>
          <a:graphicData uri="http://schemas.openxmlformats.org/drawingml/2006/table">
            <a:tbl>
              <a:tblPr/>
              <a:tblGrid>
                <a:gridCol w="2696765"/>
                <a:gridCol w="6203759"/>
                <a:gridCol w="5802985"/>
              </a:tblGrid>
              <a:tr h="890868">
                <a:tc>
                  <a:txBody>
                    <a:bodyPr anchor="t" rtlCol="false"/>
                    <a:lstStyle/>
                    <a:p>
                      <a:pPr algn="ctr">
                        <a:lnSpc>
                          <a:spcPts val="2379"/>
                        </a:lnSpc>
                        <a:defRPr/>
                      </a:pP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Bold"/>
                        </a:rPr>
                        <a:t>Research Paper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Bold"/>
                        </a:rPr>
                        <a:t>Our Project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42720">
                <a:tc>
                  <a:txBody>
                    <a:bodyPr anchor="t" rtlCol="false"/>
                    <a:lstStyle/>
                    <a:p>
                      <a:pPr algn="ctr">
                        <a:lnSpc>
                          <a:spcPts val="3359"/>
                        </a:lnSpc>
                        <a:defRPr/>
                      </a:pPr>
                      <a:r>
                        <a:rPr lang="en-US" sz="2399">
                          <a:solidFill>
                            <a:srgbClr val="FFFFFF"/>
                          </a:solidFill>
                          <a:latin typeface="Agrandir Narrow"/>
                        </a:rPr>
                        <a:t>Focus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Recommendations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Recommendations &amp; Analysis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890868">
                <a:tc>
                  <a:txBody>
                    <a:bodyPr anchor="t" rtlCol="false"/>
                    <a:lstStyle/>
                    <a:p>
                      <a:pPr algn="ctr">
                        <a:lnSpc>
                          <a:spcPts val="3359"/>
                        </a:lnSpc>
                        <a:defRPr/>
                      </a:pPr>
                      <a:r>
                        <a:rPr lang="en-US" sz="2399">
                          <a:solidFill>
                            <a:srgbClr val="FFFFFF"/>
                          </a:solidFill>
                          <a:latin typeface="Agrandir Narrow"/>
                        </a:rPr>
                        <a:t>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Large corpus of datasets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Spotify Music Dataset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87406">
                <a:tc>
                  <a:txBody>
                    <a:bodyPr anchor="t" rtlCol="false"/>
                    <a:lstStyle/>
                    <a:p>
                      <a:pPr algn="ctr">
                        <a:lnSpc>
                          <a:spcPts val="3359"/>
                        </a:lnSpc>
                        <a:defRPr/>
                      </a:pPr>
                      <a:r>
                        <a:rPr lang="en-US" sz="2399">
                          <a:solidFill>
                            <a:srgbClr val="FFFFFF"/>
                          </a:solidFill>
                          <a:latin typeface="Agrandir Narrow"/>
                        </a:rPr>
                        <a:t>Solution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Recommend useful and effective visualizations for unseen data. </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359"/>
                        </a:lnSpc>
                        <a:defRPr/>
                      </a:pPr>
                      <a:r>
                        <a:rPr lang="en-US" sz="2399">
                          <a:solidFill>
                            <a:srgbClr val="FFFFFF"/>
                          </a:solidFill>
                          <a:latin typeface="Agrandir Narrow"/>
                        </a:rPr>
                        <a:t>Interactive music-feature, genre exploration, and User matching through effective and useful visualizations.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818895">
                <a:tc>
                  <a:txBody>
                    <a:bodyPr anchor="t" rtlCol="false"/>
                    <a:lstStyle/>
                    <a:p>
                      <a:pPr algn="ctr">
                        <a:lnSpc>
                          <a:spcPts val="3359"/>
                        </a:lnSpc>
                        <a:defRPr/>
                      </a:pPr>
                      <a:r>
                        <a:rPr lang="en-US" sz="2399">
                          <a:solidFill>
                            <a:srgbClr val="FFFFFF"/>
                          </a:solidFill>
                          <a:latin typeface="Agrandir Narrow"/>
                        </a:rPr>
                        <a:t>Inference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gridSpan="2">
                  <a:txBody>
                    <a:bodyPr anchor="t" rtlCol="false"/>
                    <a:lstStyle/>
                    <a:p>
                      <a:pPr algn="ctr">
                        <a:lnSpc>
                          <a:spcPts val="3359"/>
                        </a:lnSpc>
                        <a:defRPr/>
                      </a:pPr>
                      <a:r>
                        <a:rPr lang="en-US" sz="2399">
                          <a:solidFill>
                            <a:srgbClr val="FFFFFF"/>
                          </a:solidFill>
                          <a:latin typeface="Agrandir Narrow"/>
                        </a:rPr>
                        <a:t>Providing insight to users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hMerge="true">
                  <a:txBody>
                    <a:bodyPr anchor="t" rtlCol="false"/>
                    <a:lstStyle/>
                    <a:p>
                      <a:pPr algn="ctr">
                        <a:lnSpc>
                          <a:spcPts val="3359"/>
                        </a:lnSpc>
                        <a:defRPr/>
                      </a:pPr>
                      <a:r>
                        <a:rPr lang="en-US" sz="2399">
                          <a:solidFill>
                            <a:srgbClr val="FFFFFF"/>
                          </a:solidFill>
                          <a:latin typeface="Agrandir Narrow"/>
                        </a:rPr>
                        <a:t>Providing insight to users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4</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54155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Freeform 5" id="5"/>
          <p:cNvSpPr/>
          <p:nvPr/>
        </p:nvSpPr>
        <p:spPr>
          <a:xfrm flipH="false" flipV="false" rot="0">
            <a:off x="1274845" y="4423438"/>
            <a:ext cx="8245118" cy="5492087"/>
          </a:xfrm>
          <a:custGeom>
            <a:avLst/>
            <a:gdLst/>
            <a:ahLst/>
            <a:cxnLst/>
            <a:rect r="r" b="b" t="t" l="l"/>
            <a:pathLst>
              <a:path h="5492087" w="8245118">
                <a:moveTo>
                  <a:pt x="0" y="0"/>
                </a:moveTo>
                <a:lnTo>
                  <a:pt x="8245118" y="0"/>
                </a:lnTo>
                <a:lnTo>
                  <a:pt x="8245118" y="5492087"/>
                </a:lnTo>
                <a:lnTo>
                  <a:pt x="0" y="5492087"/>
                </a:lnTo>
                <a:lnTo>
                  <a:pt x="0" y="0"/>
                </a:lnTo>
                <a:close/>
              </a:path>
            </a:pathLst>
          </a:custGeom>
          <a:blipFill>
            <a:blip r:embed="rId6"/>
            <a:stretch>
              <a:fillRect l="0" t="0" r="0" b="0"/>
            </a:stretch>
          </a:blipFill>
        </p:spPr>
      </p:sp>
      <p:sp>
        <p:nvSpPr>
          <p:cNvPr name="Freeform 6" id="6"/>
          <p:cNvSpPr/>
          <p:nvPr/>
        </p:nvSpPr>
        <p:spPr>
          <a:xfrm flipH="false" flipV="false" rot="0">
            <a:off x="10044953" y="989561"/>
            <a:ext cx="6995724" cy="8925964"/>
          </a:xfrm>
          <a:custGeom>
            <a:avLst/>
            <a:gdLst/>
            <a:ahLst/>
            <a:cxnLst/>
            <a:rect r="r" b="b" t="t" l="l"/>
            <a:pathLst>
              <a:path h="8925964" w="6995724">
                <a:moveTo>
                  <a:pt x="0" y="0"/>
                </a:moveTo>
                <a:lnTo>
                  <a:pt x="6995724" y="0"/>
                </a:lnTo>
                <a:lnTo>
                  <a:pt x="6995724" y="8925964"/>
                </a:lnTo>
                <a:lnTo>
                  <a:pt x="0" y="8925964"/>
                </a:lnTo>
                <a:lnTo>
                  <a:pt x="0" y="0"/>
                </a:lnTo>
                <a:close/>
              </a:path>
            </a:pathLst>
          </a:custGeom>
          <a:blipFill>
            <a:blip r:embed="rId7"/>
            <a:stretch>
              <a:fillRect l="0" t="0" r="0" b="0"/>
            </a:stretch>
          </a:blipFill>
        </p:spPr>
      </p:sp>
      <p:sp>
        <p:nvSpPr>
          <p:cNvPr name="TextBox 7" id="7"/>
          <p:cNvSpPr txBox="true"/>
          <p:nvPr/>
        </p:nvSpPr>
        <p:spPr>
          <a:xfrm rot="0">
            <a:off x="861158" y="726441"/>
            <a:ext cx="12251527"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Dataset</a:t>
            </a:r>
          </a:p>
        </p:txBody>
      </p:sp>
      <p:sp>
        <p:nvSpPr>
          <p:cNvPr name="TextBox 8" id="8"/>
          <p:cNvSpPr txBox="true"/>
          <p:nvPr/>
        </p:nvSpPr>
        <p:spPr>
          <a:xfrm rot="0">
            <a:off x="861158" y="1891072"/>
            <a:ext cx="9342257" cy="2092307"/>
          </a:xfrm>
          <a:prstGeom prst="rect">
            <a:avLst/>
          </a:prstGeom>
        </p:spPr>
        <p:txBody>
          <a:bodyPr anchor="t" rtlCol="false" tIns="0" lIns="0" bIns="0" rIns="0">
            <a:spAutoFit/>
          </a:bodyPr>
          <a:lstStyle/>
          <a:p>
            <a:pPr marL="620855" indent="-310427" lvl="1">
              <a:lnSpc>
                <a:spcPts val="4169"/>
              </a:lnSpc>
              <a:buFont typeface="Arial"/>
              <a:buChar char="•"/>
            </a:pPr>
            <a:r>
              <a:rPr lang="en-US" sz="2875" spc="-28">
                <a:solidFill>
                  <a:srgbClr val="FFFFFF"/>
                </a:solidFill>
                <a:latin typeface="Assistant"/>
              </a:rPr>
              <a:t>Training corpus of 1K datasets (and their visualizations) from the Plot.ly corpus</a:t>
            </a:r>
          </a:p>
          <a:p>
            <a:pPr marL="620855" indent="-310427" lvl="1">
              <a:lnSpc>
                <a:spcPts val="4169"/>
              </a:lnSpc>
              <a:buFont typeface="Arial"/>
              <a:buChar char="•"/>
            </a:pPr>
            <a:r>
              <a:rPr lang="en-US" sz="2875" spc="-28">
                <a:solidFill>
                  <a:srgbClr val="FFFFFF"/>
                </a:solidFill>
                <a:latin typeface="Assistant"/>
              </a:rPr>
              <a:t>12 attributes each</a:t>
            </a:r>
          </a:p>
          <a:p>
            <a:pPr marL="620855" indent="-310427" lvl="1">
              <a:lnSpc>
                <a:spcPts val="4169"/>
              </a:lnSpc>
              <a:buFont typeface="Arial"/>
              <a:buChar char="•"/>
            </a:pPr>
            <a:r>
              <a:rPr lang="en-US" sz="2875" spc="-28">
                <a:solidFill>
                  <a:srgbClr val="FFFFFF"/>
                </a:solidFill>
                <a:latin typeface="Assistant"/>
              </a:rPr>
              <a:t>Source: </a:t>
            </a:r>
            <a:r>
              <a:rPr lang="en-US" sz="2875" spc="-28" u="sng">
                <a:solidFill>
                  <a:srgbClr val="FFFFFF"/>
                </a:solidFill>
                <a:latin typeface="Assistant"/>
                <a:hlinkClick r:id="rId8" tooltip="https://chart-studio.plotly.com/feed/#/"/>
              </a:rPr>
              <a:t>https://chart-studio.plotly.com/feed/#/</a:t>
            </a:r>
          </a:p>
        </p:txBody>
      </p:sp>
      <p:sp>
        <p:nvSpPr>
          <p:cNvPr name="TextBox 9" id="9"/>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5</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3"/>
            <a:stretch>
              <a:fillRect l="0" t="0" r="-381" b="-1174"/>
            </a:stretch>
          </a:blipFill>
        </p:spPr>
      </p:sp>
      <p:sp>
        <p:nvSpPr>
          <p:cNvPr name="Freeform 3" id="3"/>
          <p:cNvSpPr/>
          <p:nvPr/>
        </p:nvSpPr>
        <p:spPr>
          <a:xfrm flipH="false" flipV="false" rot="-2715964">
            <a:off x="8804202" y="7771526"/>
            <a:ext cx="1844500" cy="1747664"/>
          </a:xfrm>
          <a:custGeom>
            <a:avLst/>
            <a:gdLst/>
            <a:ahLst/>
            <a:cxnLst/>
            <a:rect r="r" b="b" t="t" l="l"/>
            <a:pathLst>
              <a:path h="1747664" w="1844500">
                <a:moveTo>
                  <a:pt x="0" y="0"/>
                </a:moveTo>
                <a:lnTo>
                  <a:pt x="1844501" y="0"/>
                </a:lnTo>
                <a:lnTo>
                  <a:pt x="1844501" y="1747664"/>
                </a:lnTo>
                <a:lnTo>
                  <a:pt x="0" y="1747664"/>
                </a:lnTo>
                <a:lnTo>
                  <a:pt x="0" y="0"/>
                </a:lnTo>
                <a:close/>
              </a:path>
            </a:pathLst>
          </a:custGeom>
          <a:blipFill>
            <a:blip r:embed="rId4"/>
            <a:stretch>
              <a:fillRect l="0" t="0" r="0" b="0"/>
            </a:stretch>
          </a:blipFill>
        </p:spPr>
      </p:sp>
      <p:sp>
        <p:nvSpPr>
          <p:cNvPr name="Freeform 4" id="4"/>
          <p:cNvSpPr/>
          <p:nvPr/>
        </p:nvSpPr>
        <p:spPr>
          <a:xfrm flipH="false" flipV="false" rot="-3378125">
            <a:off x="1254155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5"/>
            <a:stretch>
              <a:fillRect l="0" t="0" r="0" b="0"/>
            </a:stretch>
          </a:blipFill>
        </p:spPr>
      </p:sp>
      <p:sp>
        <p:nvSpPr>
          <p:cNvPr name="Freeform 5" id="5"/>
          <p:cNvSpPr/>
          <p:nvPr/>
        </p:nvSpPr>
        <p:spPr>
          <a:xfrm flipH="false" flipV="false" rot="-10091113">
            <a:off x="7267935" y="9046029"/>
            <a:ext cx="783617" cy="579877"/>
          </a:xfrm>
          <a:custGeom>
            <a:avLst/>
            <a:gdLst/>
            <a:ahLst/>
            <a:cxnLst/>
            <a:rect r="r" b="b" t="t" l="l"/>
            <a:pathLst>
              <a:path h="579877" w="783617">
                <a:moveTo>
                  <a:pt x="0" y="0"/>
                </a:moveTo>
                <a:lnTo>
                  <a:pt x="783616" y="0"/>
                </a:lnTo>
                <a:lnTo>
                  <a:pt x="783616" y="579876"/>
                </a:lnTo>
                <a:lnTo>
                  <a:pt x="0" y="579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3590851" y="5602628"/>
            <a:ext cx="516134" cy="513318"/>
          </a:xfrm>
          <a:custGeom>
            <a:avLst/>
            <a:gdLst/>
            <a:ahLst/>
            <a:cxnLst/>
            <a:rect r="r" b="b" t="t" l="l"/>
            <a:pathLst>
              <a:path h="513318" w="516134">
                <a:moveTo>
                  <a:pt x="0" y="0"/>
                </a:moveTo>
                <a:lnTo>
                  <a:pt x="516134" y="0"/>
                </a:lnTo>
                <a:lnTo>
                  <a:pt x="516134" y="513318"/>
                </a:lnTo>
                <a:lnTo>
                  <a:pt x="0" y="5133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61158" y="726441"/>
            <a:ext cx="12251527" cy="1191137"/>
          </a:xfrm>
          <a:prstGeom prst="rect">
            <a:avLst/>
          </a:prstGeom>
        </p:spPr>
        <p:txBody>
          <a:bodyPr anchor="t" rtlCol="false" tIns="0" lIns="0" bIns="0" rIns="0">
            <a:spAutoFit/>
          </a:bodyPr>
          <a:lstStyle/>
          <a:p>
            <a:pPr>
              <a:lnSpc>
                <a:spcPts val="9440"/>
              </a:lnSpc>
            </a:pPr>
            <a:r>
              <a:rPr lang="en-US" sz="8000">
                <a:solidFill>
                  <a:srgbClr val="FFFFFF"/>
                </a:solidFill>
                <a:latin typeface="HK Grotesk Bold"/>
              </a:rPr>
              <a:t>Solutions</a:t>
            </a:r>
          </a:p>
        </p:txBody>
      </p:sp>
      <p:sp>
        <p:nvSpPr>
          <p:cNvPr name="Freeform 8" id="8"/>
          <p:cNvSpPr/>
          <p:nvPr/>
        </p:nvSpPr>
        <p:spPr>
          <a:xfrm flipH="true" flipV="false" rot="917668">
            <a:off x="7463239" y="5067347"/>
            <a:ext cx="892812" cy="660681"/>
          </a:xfrm>
          <a:custGeom>
            <a:avLst/>
            <a:gdLst/>
            <a:ahLst/>
            <a:cxnLst/>
            <a:rect r="r" b="b" t="t" l="l"/>
            <a:pathLst>
              <a:path h="660681" w="892812">
                <a:moveTo>
                  <a:pt x="892813" y="0"/>
                </a:moveTo>
                <a:lnTo>
                  <a:pt x="0" y="0"/>
                </a:lnTo>
                <a:lnTo>
                  <a:pt x="0" y="660681"/>
                </a:lnTo>
                <a:lnTo>
                  <a:pt x="892813" y="660681"/>
                </a:lnTo>
                <a:lnTo>
                  <a:pt x="89281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1984936" y="4492481"/>
            <a:ext cx="6131972" cy="4525511"/>
            <a:chOff x="0" y="0"/>
            <a:chExt cx="8175963" cy="6034015"/>
          </a:xfrm>
        </p:grpSpPr>
        <p:sp>
          <p:nvSpPr>
            <p:cNvPr name="Freeform 10" id="10"/>
            <p:cNvSpPr/>
            <p:nvPr/>
          </p:nvSpPr>
          <p:spPr>
            <a:xfrm flipH="false" flipV="false" rot="0">
              <a:off x="0" y="489571"/>
              <a:ext cx="8175963" cy="5544444"/>
            </a:xfrm>
            <a:custGeom>
              <a:avLst/>
              <a:gdLst/>
              <a:ahLst/>
              <a:cxnLst/>
              <a:rect r="r" b="b" t="t" l="l"/>
              <a:pathLst>
                <a:path h="5544444" w="8175963">
                  <a:moveTo>
                    <a:pt x="0" y="0"/>
                  </a:moveTo>
                  <a:lnTo>
                    <a:pt x="8175963" y="0"/>
                  </a:lnTo>
                  <a:lnTo>
                    <a:pt x="8175963" y="5544444"/>
                  </a:lnTo>
                  <a:lnTo>
                    <a:pt x="0" y="5544444"/>
                  </a:lnTo>
                  <a:lnTo>
                    <a:pt x="0" y="0"/>
                  </a:lnTo>
                  <a:close/>
                </a:path>
              </a:pathLst>
            </a:custGeom>
            <a:blipFill>
              <a:blip r:embed="rId10"/>
              <a:stretch>
                <a:fillRect l="0" t="0" r="0" b="0"/>
              </a:stretch>
            </a:blipFill>
          </p:spPr>
        </p:sp>
        <p:sp>
          <p:nvSpPr>
            <p:cNvPr name="Freeform 11" id="11"/>
            <p:cNvSpPr/>
            <p:nvPr/>
          </p:nvSpPr>
          <p:spPr>
            <a:xfrm flipH="false" flipV="false" rot="0">
              <a:off x="2320182" y="1511035"/>
              <a:ext cx="1614688" cy="1412852"/>
            </a:xfrm>
            <a:custGeom>
              <a:avLst/>
              <a:gdLst/>
              <a:ahLst/>
              <a:cxnLst/>
              <a:rect r="r" b="b" t="t" l="l"/>
              <a:pathLst>
                <a:path h="1412852" w="1614688">
                  <a:moveTo>
                    <a:pt x="0" y="0"/>
                  </a:moveTo>
                  <a:lnTo>
                    <a:pt x="1614687" y="0"/>
                  </a:lnTo>
                  <a:lnTo>
                    <a:pt x="1614687" y="1412852"/>
                  </a:lnTo>
                  <a:lnTo>
                    <a:pt x="0" y="1412852"/>
                  </a:lnTo>
                  <a:lnTo>
                    <a:pt x="0" y="0"/>
                  </a:lnTo>
                  <a:close/>
                </a:path>
              </a:pathLst>
            </a:custGeom>
            <a:blipFill>
              <a:blip r:embed="rId11"/>
              <a:stretch>
                <a:fillRect l="0" t="0" r="0" b="0"/>
              </a:stretch>
            </a:blipFill>
          </p:spPr>
        </p:sp>
        <p:sp>
          <p:nvSpPr>
            <p:cNvPr name="TextBox 12" id="12"/>
            <p:cNvSpPr txBox="true"/>
            <p:nvPr/>
          </p:nvSpPr>
          <p:spPr>
            <a:xfrm rot="0">
              <a:off x="0" y="-28575"/>
              <a:ext cx="5930113" cy="390586"/>
            </a:xfrm>
            <a:prstGeom prst="rect">
              <a:avLst/>
            </a:prstGeom>
          </p:spPr>
          <p:txBody>
            <a:bodyPr anchor="t" rtlCol="false" tIns="0" lIns="0" bIns="0" rIns="0">
              <a:spAutoFit/>
            </a:bodyPr>
            <a:lstStyle/>
            <a:p>
              <a:pPr algn="ctr">
                <a:lnSpc>
                  <a:spcPts val="2515"/>
                </a:lnSpc>
              </a:pPr>
              <a:r>
                <a:rPr lang="en-US" sz="1796">
                  <a:solidFill>
                    <a:srgbClr val="FFFFFF"/>
                  </a:solidFill>
                  <a:latin typeface="Canva Sans"/>
                </a:rPr>
                <a:t>Recommended visualizations dashboard</a:t>
              </a:r>
            </a:p>
          </p:txBody>
        </p:sp>
      </p:grpSp>
      <p:sp>
        <p:nvSpPr>
          <p:cNvPr name="Freeform 13" id="13"/>
          <p:cNvSpPr/>
          <p:nvPr/>
        </p:nvSpPr>
        <p:spPr>
          <a:xfrm flipH="false" flipV="false" rot="-5400000">
            <a:off x="14785101" y="3751346"/>
            <a:ext cx="581584" cy="578412"/>
          </a:xfrm>
          <a:custGeom>
            <a:avLst/>
            <a:gdLst/>
            <a:ahLst/>
            <a:cxnLst/>
            <a:rect r="r" b="b" t="t" l="l"/>
            <a:pathLst>
              <a:path h="578412" w="581584">
                <a:moveTo>
                  <a:pt x="0" y="0"/>
                </a:moveTo>
                <a:lnTo>
                  <a:pt x="581584" y="0"/>
                </a:lnTo>
                <a:lnTo>
                  <a:pt x="581584" y="578411"/>
                </a:lnTo>
                <a:lnTo>
                  <a:pt x="0" y="5784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9327418" y="2860501"/>
            <a:ext cx="1668884" cy="2100793"/>
            <a:chOff x="0" y="0"/>
            <a:chExt cx="2225179" cy="2801057"/>
          </a:xfrm>
        </p:grpSpPr>
        <p:sp>
          <p:nvSpPr>
            <p:cNvPr name="Freeform 15" id="15"/>
            <p:cNvSpPr/>
            <p:nvPr/>
          </p:nvSpPr>
          <p:spPr>
            <a:xfrm flipH="false" flipV="false" rot="0">
              <a:off x="0" y="492277"/>
              <a:ext cx="2225179" cy="2308780"/>
            </a:xfrm>
            <a:custGeom>
              <a:avLst/>
              <a:gdLst/>
              <a:ahLst/>
              <a:cxnLst/>
              <a:rect r="r" b="b" t="t" l="l"/>
              <a:pathLst>
                <a:path h="2308780" w="2225179">
                  <a:moveTo>
                    <a:pt x="0" y="0"/>
                  </a:moveTo>
                  <a:lnTo>
                    <a:pt x="2225179" y="0"/>
                  </a:lnTo>
                  <a:lnTo>
                    <a:pt x="2225179" y="2308780"/>
                  </a:lnTo>
                  <a:lnTo>
                    <a:pt x="0" y="2308780"/>
                  </a:lnTo>
                  <a:lnTo>
                    <a:pt x="0" y="0"/>
                  </a:lnTo>
                  <a:close/>
                </a:path>
              </a:pathLst>
            </a:custGeom>
            <a:blipFill>
              <a:blip r:embed="rId12"/>
              <a:stretch>
                <a:fillRect l="0" t="0" r="0" b="0"/>
              </a:stretch>
            </a:blipFill>
          </p:spPr>
        </p:sp>
        <p:sp>
          <p:nvSpPr>
            <p:cNvPr name="TextBox 16" id="16"/>
            <p:cNvSpPr txBox="true"/>
            <p:nvPr/>
          </p:nvSpPr>
          <p:spPr>
            <a:xfrm rot="0">
              <a:off x="638892" y="-28575"/>
              <a:ext cx="947394" cy="386818"/>
            </a:xfrm>
            <a:prstGeom prst="rect">
              <a:avLst/>
            </a:prstGeom>
          </p:spPr>
          <p:txBody>
            <a:bodyPr anchor="t" rtlCol="false" tIns="0" lIns="0" bIns="0" rIns="0">
              <a:spAutoFit/>
            </a:bodyPr>
            <a:lstStyle/>
            <a:p>
              <a:pPr>
                <a:lnSpc>
                  <a:spcPts val="2515"/>
                </a:lnSpc>
              </a:pPr>
              <a:r>
                <a:rPr lang="en-US" sz="1796">
                  <a:solidFill>
                    <a:srgbClr val="FFFFFF"/>
                  </a:solidFill>
                  <a:latin typeface="Canva Sans"/>
                </a:rPr>
                <a:t>Model</a:t>
              </a:r>
            </a:p>
          </p:txBody>
        </p:sp>
      </p:grpSp>
      <p:sp>
        <p:nvSpPr>
          <p:cNvPr name="Freeform 17" id="17"/>
          <p:cNvSpPr/>
          <p:nvPr/>
        </p:nvSpPr>
        <p:spPr>
          <a:xfrm flipH="true" flipV="false" rot="-3601229">
            <a:off x="10114679" y="2223730"/>
            <a:ext cx="867766" cy="642147"/>
          </a:xfrm>
          <a:custGeom>
            <a:avLst/>
            <a:gdLst/>
            <a:ahLst/>
            <a:cxnLst/>
            <a:rect r="r" b="b" t="t" l="l"/>
            <a:pathLst>
              <a:path h="642147" w="867766">
                <a:moveTo>
                  <a:pt x="867767" y="0"/>
                </a:moveTo>
                <a:lnTo>
                  <a:pt x="0" y="0"/>
                </a:lnTo>
                <a:lnTo>
                  <a:pt x="0" y="642148"/>
                </a:lnTo>
                <a:lnTo>
                  <a:pt x="867767" y="642148"/>
                </a:lnTo>
                <a:lnTo>
                  <a:pt x="86776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5325545">
            <a:off x="9800849" y="5410104"/>
            <a:ext cx="907375" cy="382232"/>
          </a:xfrm>
          <a:custGeom>
            <a:avLst/>
            <a:gdLst/>
            <a:ahLst/>
            <a:cxnLst/>
            <a:rect r="r" b="b" t="t" l="l"/>
            <a:pathLst>
              <a:path h="382232" w="907375">
                <a:moveTo>
                  <a:pt x="0" y="0"/>
                </a:moveTo>
                <a:lnTo>
                  <a:pt x="907375" y="0"/>
                </a:lnTo>
                <a:lnTo>
                  <a:pt x="907375" y="382232"/>
                </a:lnTo>
                <a:lnTo>
                  <a:pt x="0" y="3822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true" flipV="true" rot="3742449">
            <a:off x="11012546" y="4640220"/>
            <a:ext cx="867766" cy="642147"/>
          </a:xfrm>
          <a:custGeom>
            <a:avLst/>
            <a:gdLst/>
            <a:ahLst/>
            <a:cxnLst/>
            <a:rect r="r" b="b" t="t" l="l"/>
            <a:pathLst>
              <a:path h="642147" w="867766">
                <a:moveTo>
                  <a:pt x="867767" y="642147"/>
                </a:moveTo>
                <a:lnTo>
                  <a:pt x="0" y="642147"/>
                </a:lnTo>
                <a:lnTo>
                  <a:pt x="0" y="0"/>
                </a:lnTo>
                <a:lnTo>
                  <a:pt x="867767" y="0"/>
                </a:lnTo>
                <a:lnTo>
                  <a:pt x="867767" y="642147"/>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7391913" y="5927646"/>
            <a:ext cx="4457222" cy="3012679"/>
            <a:chOff x="0" y="0"/>
            <a:chExt cx="5942963" cy="4016905"/>
          </a:xfrm>
        </p:grpSpPr>
        <p:sp>
          <p:nvSpPr>
            <p:cNvPr name="TextBox 21" id="21"/>
            <p:cNvSpPr txBox="true"/>
            <p:nvPr/>
          </p:nvSpPr>
          <p:spPr>
            <a:xfrm rot="0">
              <a:off x="0" y="-28575"/>
              <a:ext cx="4484484" cy="386818"/>
            </a:xfrm>
            <a:prstGeom prst="rect">
              <a:avLst/>
            </a:prstGeom>
          </p:spPr>
          <p:txBody>
            <a:bodyPr anchor="t" rtlCol="false" tIns="0" lIns="0" bIns="0" rIns="0">
              <a:spAutoFit/>
            </a:bodyPr>
            <a:lstStyle/>
            <a:p>
              <a:pPr>
                <a:lnSpc>
                  <a:spcPts val="2515"/>
                </a:lnSpc>
              </a:pPr>
              <a:r>
                <a:rPr lang="en-US" sz="1796">
                  <a:solidFill>
                    <a:srgbClr val="FFFFFF"/>
                  </a:solidFill>
                  <a:latin typeface="Canva Sans"/>
                </a:rPr>
                <a:t>Positive Visualization</a:t>
              </a:r>
            </a:p>
          </p:txBody>
        </p:sp>
        <p:sp>
          <p:nvSpPr>
            <p:cNvPr name="Freeform 22" id="22"/>
            <p:cNvSpPr/>
            <p:nvPr/>
          </p:nvSpPr>
          <p:spPr>
            <a:xfrm flipH="false" flipV="false" rot="0">
              <a:off x="0" y="467764"/>
              <a:ext cx="5942963" cy="3549141"/>
            </a:xfrm>
            <a:custGeom>
              <a:avLst/>
              <a:gdLst/>
              <a:ahLst/>
              <a:cxnLst/>
              <a:rect r="r" b="b" t="t" l="l"/>
              <a:pathLst>
                <a:path h="3549141" w="5942963">
                  <a:moveTo>
                    <a:pt x="0" y="0"/>
                  </a:moveTo>
                  <a:lnTo>
                    <a:pt x="5942963" y="0"/>
                  </a:lnTo>
                  <a:lnTo>
                    <a:pt x="5942963" y="3549141"/>
                  </a:lnTo>
                  <a:lnTo>
                    <a:pt x="0" y="3549141"/>
                  </a:lnTo>
                  <a:lnTo>
                    <a:pt x="0" y="0"/>
                  </a:lnTo>
                  <a:close/>
                </a:path>
              </a:pathLst>
            </a:custGeom>
            <a:blipFill>
              <a:blip r:embed="rId15"/>
              <a:stretch>
                <a:fillRect l="0" t="0" r="0" b="0"/>
              </a:stretch>
            </a:blipFill>
          </p:spPr>
        </p:sp>
      </p:grpSp>
      <p:grpSp>
        <p:nvGrpSpPr>
          <p:cNvPr name="Group 23" id="23"/>
          <p:cNvGrpSpPr/>
          <p:nvPr/>
        </p:nvGrpSpPr>
        <p:grpSpPr>
          <a:xfrm rot="0">
            <a:off x="305923" y="3081073"/>
            <a:ext cx="7085990" cy="2220751"/>
            <a:chOff x="0" y="0"/>
            <a:chExt cx="9447986" cy="2961001"/>
          </a:xfrm>
        </p:grpSpPr>
        <p:sp>
          <p:nvSpPr>
            <p:cNvPr name="Freeform 24" id="24"/>
            <p:cNvSpPr/>
            <p:nvPr/>
          </p:nvSpPr>
          <p:spPr>
            <a:xfrm flipH="false" flipV="false" rot="0">
              <a:off x="0" y="559801"/>
              <a:ext cx="9447986" cy="2401200"/>
            </a:xfrm>
            <a:custGeom>
              <a:avLst/>
              <a:gdLst/>
              <a:ahLst/>
              <a:cxnLst/>
              <a:rect r="r" b="b" t="t" l="l"/>
              <a:pathLst>
                <a:path h="2401200" w="9447986">
                  <a:moveTo>
                    <a:pt x="0" y="0"/>
                  </a:moveTo>
                  <a:lnTo>
                    <a:pt x="9447986" y="0"/>
                  </a:lnTo>
                  <a:lnTo>
                    <a:pt x="9447986" y="2401200"/>
                  </a:lnTo>
                  <a:lnTo>
                    <a:pt x="0" y="2401200"/>
                  </a:lnTo>
                  <a:lnTo>
                    <a:pt x="0" y="0"/>
                  </a:lnTo>
                  <a:close/>
                </a:path>
              </a:pathLst>
            </a:custGeom>
            <a:blipFill>
              <a:blip r:embed="rId16"/>
              <a:stretch>
                <a:fillRect l="0" t="0" r="0" b="0"/>
              </a:stretch>
            </a:blipFill>
          </p:spPr>
        </p:sp>
        <p:sp>
          <p:nvSpPr>
            <p:cNvPr name="TextBox 25" id="25"/>
            <p:cNvSpPr txBox="true"/>
            <p:nvPr/>
          </p:nvSpPr>
          <p:spPr>
            <a:xfrm rot="0">
              <a:off x="0" y="-28575"/>
              <a:ext cx="3898309" cy="386818"/>
            </a:xfrm>
            <a:prstGeom prst="rect">
              <a:avLst/>
            </a:prstGeom>
          </p:spPr>
          <p:txBody>
            <a:bodyPr anchor="t" rtlCol="false" tIns="0" lIns="0" bIns="0" rIns="0">
              <a:spAutoFit/>
            </a:bodyPr>
            <a:lstStyle/>
            <a:p>
              <a:pPr>
                <a:lnSpc>
                  <a:spcPts val="2515"/>
                </a:lnSpc>
              </a:pPr>
              <a:r>
                <a:rPr lang="en-US" sz="1796">
                  <a:solidFill>
                    <a:srgbClr val="FFFFFF"/>
                  </a:solidFill>
                  <a:latin typeface="Canva Sans"/>
                </a:rPr>
                <a:t>Training Dataset Corpus</a:t>
              </a:r>
            </a:p>
          </p:txBody>
        </p:sp>
      </p:grpSp>
      <p:grpSp>
        <p:nvGrpSpPr>
          <p:cNvPr name="Group 26" id="26"/>
          <p:cNvGrpSpPr/>
          <p:nvPr/>
        </p:nvGrpSpPr>
        <p:grpSpPr>
          <a:xfrm rot="0">
            <a:off x="305923" y="6402484"/>
            <a:ext cx="6941745" cy="2784582"/>
            <a:chOff x="0" y="0"/>
            <a:chExt cx="9255660" cy="3712775"/>
          </a:xfrm>
        </p:grpSpPr>
        <p:sp>
          <p:nvSpPr>
            <p:cNvPr name="Freeform 27" id="27"/>
            <p:cNvSpPr/>
            <p:nvPr/>
          </p:nvSpPr>
          <p:spPr>
            <a:xfrm flipH="false" flipV="false" rot="0">
              <a:off x="0" y="496911"/>
              <a:ext cx="9255660" cy="3215864"/>
            </a:xfrm>
            <a:custGeom>
              <a:avLst/>
              <a:gdLst/>
              <a:ahLst/>
              <a:cxnLst/>
              <a:rect r="r" b="b" t="t" l="l"/>
              <a:pathLst>
                <a:path h="3215864" w="9255660">
                  <a:moveTo>
                    <a:pt x="0" y="0"/>
                  </a:moveTo>
                  <a:lnTo>
                    <a:pt x="9255660" y="0"/>
                  </a:lnTo>
                  <a:lnTo>
                    <a:pt x="9255660" y="3215864"/>
                  </a:lnTo>
                  <a:lnTo>
                    <a:pt x="0" y="3215864"/>
                  </a:lnTo>
                  <a:lnTo>
                    <a:pt x="0" y="0"/>
                  </a:lnTo>
                  <a:close/>
                </a:path>
              </a:pathLst>
            </a:custGeom>
            <a:blipFill>
              <a:blip r:embed="rId17"/>
              <a:stretch>
                <a:fillRect l="0" t="0" r="0" b="0"/>
              </a:stretch>
            </a:blipFill>
          </p:spPr>
        </p:sp>
        <p:sp>
          <p:nvSpPr>
            <p:cNvPr name="TextBox 28" id="28"/>
            <p:cNvSpPr txBox="true"/>
            <p:nvPr/>
          </p:nvSpPr>
          <p:spPr>
            <a:xfrm rot="0">
              <a:off x="0" y="-28575"/>
              <a:ext cx="5634718" cy="386818"/>
            </a:xfrm>
            <a:prstGeom prst="rect">
              <a:avLst/>
            </a:prstGeom>
          </p:spPr>
          <p:txBody>
            <a:bodyPr anchor="t" rtlCol="false" tIns="0" lIns="0" bIns="0" rIns="0">
              <a:spAutoFit/>
            </a:bodyPr>
            <a:lstStyle/>
            <a:p>
              <a:pPr>
                <a:lnSpc>
                  <a:spcPts val="2515"/>
                </a:lnSpc>
              </a:pPr>
              <a:r>
                <a:rPr lang="en-US" sz="1796">
                  <a:solidFill>
                    <a:srgbClr val="FFFFFF"/>
                  </a:solidFill>
                  <a:latin typeface="Canva Sans"/>
                </a:rPr>
                <a:t>Visualizations on the training dataset</a:t>
              </a:r>
            </a:p>
          </p:txBody>
        </p:sp>
      </p:grpSp>
      <p:grpSp>
        <p:nvGrpSpPr>
          <p:cNvPr name="Group 29" id="29"/>
          <p:cNvGrpSpPr/>
          <p:nvPr/>
        </p:nvGrpSpPr>
        <p:grpSpPr>
          <a:xfrm rot="0">
            <a:off x="11043485" y="1048565"/>
            <a:ext cx="7085990" cy="2166849"/>
            <a:chOff x="0" y="0"/>
            <a:chExt cx="9447986" cy="2889132"/>
          </a:xfrm>
        </p:grpSpPr>
        <p:sp>
          <p:nvSpPr>
            <p:cNvPr name="Freeform 30" id="30"/>
            <p:cNvSpPr/>
            <p:nvPr/>
          </p:nvSpPr>
          <p:spPr>
            <a:xfrm flipH="false" flipV="false" rot="0">
              <a:off x="0" y="487932"/>
              <a:ext cx="9447986" cy="2401200"/>
            </a:xfrm>
            <a:custGeom>
              <a:avLst/>
              <a:gdLst/>
              <a:ahLst/>
              <a:cxnLst/>
              <a:rect r="r" b="b" t="t" l="l"/>
              <a:pathLst>
                <a:path h="2401200" w="9447986">
                  <a:moveTo>
                    <a:pt x="0" y="0"/>
                  </a:moveTo>
                  <a:lnTo>
                    <a:pt x="9447986" y="0"/>
                  </a:lnTo>
                  <a:lnTo>
                    <a:pt x="9447986" y="2401200"/>
                  </a:lnTo>
                  <a:lnTo>
                    <a:pt x="0" y="2401200"/>
                  </a:lnTo>
                  <a:lnTo>
                    <a:pt x="0" y="0"/>
                  </a:lnTo>
                  <a:close/>
                </a:path>
              </a:pathLst>
            </a:custGeom>
            <a:blipFill>
              <a:blip r:embed="rId16"/>
              <a:stretch>
                <a:fillRect l="0" t="0" r="0" b="0"/>
              </a:stretch>
            </a:blipFill>
          </p:spPr>
        </p:sp>
        <p:sp>
          <p:nvSpPr>
            <p:cNvPr name="TextBox 31" id="31"/>
            <p:cNvSpPr txBox="true"/>
            <p:nvPr/>
          </p:nvSpPr>
          <p:spPr>
            <a:xfrm rot="0">
              <a:off x="0" y="-28575"/>
              <a:ext cx="4990507" cy="386818"/>
            </a:xfrm>
            <a:prstGeom prst="rect">
              <a:avLst/>
            </a:prstGeom>
          </p:spPr>
          <p:txBody>
            <a:bodyPr anchor="t" rtlCol="false" tIns="0" lIns="0" bIns="0" rIns="0">
              <a:spAutoFit/>
            </a:bodyPr>
            <a:lstStyle/>
            <a:p>
              <a:pPr>
                <a:lnSpc>
                  <a:spcPts val="2515"/>
                </a:lnSpc>
              </a:pPr>
              <a:r>
                <a:rPr lang="en-US" sz="1796">
                  <a:solidFill>
                    <a:srgbClr val="FFFFFF"/>
                  </a:solidFill>
                  <a:latin typeface="Canva Sans"/>
                </a:rPr>
                <a:t>Similar unseen dataset corpus</a:t>
              </a:r>
            </a:p>
          </p:txBody>
        </p:sp>
      </p:grpSp>
      <p:sp>
        <p:nvSpPr>
          <p:cNvPr name="TextBox 32" id="32"/>
          <p:cNvSpPr txBox="true"/>
          <p:nvPr/>
        </p:nvSpPr>
        <p:spPr>
          <a:xfrm rot="0">
            <a:off x="17565668" y="9389927"/>
            <a:ext cx="728363" cy="897073"/>
          </a:xfrm>
          <a:prstGeom prst="rect">
            <a:avLst/>
          </a:prstGeom>
        </p:spPr>
        <p:txBody>
          <a:bodyPr anchor="t" rtlCol="false" tIns="0" lIns="0" bIns="0" rIns="0">
            <a:spAutoFit/>
          </a:bodyPr>
          <a:lstStyle/>
          <a:p>
            <a:pPr>
              <a:lnSpc>
                <a:spcPts val="7053"/>
              </a:lnSpc>
            </a:pPr>
            <a:r>
              <a:rPr lang="en-US" sz="5977">
                <a:solidFill>
                  <a:srgbClr val="FFFFFF"/>
                </a:solidFill>
                <a:latin typeface="HK Grotesk Bold"/>
              </a:rPr>
              <a:t>6</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548994"/>
            <a:ext cx="18229281" cy="8738006"/>
          </a:xfrm>
          <a:custGeom>
            <a:avLst/>
            <a:gdLst/>
            <a:ahLst/>
            <a:cxnLst/>
            <a:rect r="r" b="b" t="t" l="l"/>
            <a:pathLst>
              <a:path h="8738006" w="18229281">
                <a:moveTo>
                  <a:pt x="0" y="0"/>
                </a:moveTo>
                <a:lnTo>
                  <a:pt x="18229281" y="0"/>
                </a:lnTo>
                <a:lnTo>
                  <a:pt x="18229281" y="8738006"/>
                </a:lnTo>
                <a:lnTo>
                  <a:pt x="0" y="8738006"/>
                </a:lnTo>
                <a:lnTo>
                  <a:pt x="0" y="0"/>
                </a:lnTo>
                <a:close/>
              </a:path>
            </a:pathLst>
          </a:custGeom>
          <a:blipFill>
            <a:blip r:embed="rId2"/>
            <a:stretch>
              <a:fillRect l="-1324" t="0" r="-5921" b="0"/>
            </a:stretch>
          </a:blipFill>
        </p:spPr>
      </p:sp>
      <p:sp>
        <p:nvSpPr>
          <p:cNvPr name="Freeform 3" id="3"/>
          <p:cNvSpPr/>
          <p:nvPr/>
        </p:nvSpPr>
        <p:spPr>
          <a:xfrm flipH="false" flipV="false" rot="4494633">
            <a:off x="-1804815" y="8745156"/>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3"/>
            <a:stretch>
              <a:fillRect l="0" t="0" r="0" b="0"/>
            </a:stretch>
          </a:blipFill>
        </p:spPr>
      </p:sp>
      <p:sp>
        <p:nvSpPr>
          <p:cNvPr name="Freeform 4" id="4"/>
          <p:cNvSpPr/>
          <p:nvPr/>
        </p:nvSpPr>
        <p:spPr>
          <a:xfrm flipH="false" flipV="false" rot="313119">
            <a:off x="15622154" y="-1464366"/>
            <a:ext cx="5214256" cy="4986132"/>
          </a:xfrm>
          <a:custGeom>
            <a:avLst/>
            <a:gdLst/>
            <a:ahLst/>
            <a:cxnLst/>
            <a:rect r="r" b="b" t="t" l="l"/>
            <a:pathLst>
              <a:path h="4986132" w="5214256">
                <a:moveTo>
                  <a:pt x="0" y="0"/>
                </a:moveTo>
                <a:lnTo>
                  <a:pt x="5214255" y="0"/>
                </a:lnTo>
                <a:lnTo>
                  <a:pt x="5214255" y="4986132"/>
                </a:lnTo>
                <a:lnTo>
                  <a:pt x="0" y="4986132"/>
                </a:lnTo>
                <a:lnTo>
                  <a:pt x="0" y="0"/>
                </a:lnTo>
                <a:close/>
              </a:path>
            </a:pathLst>
          </a:custGeom>
          <a:blipFill>
            <a:blip r:embed="rId4"/>
            <a:stretch>
              <a:fillRect l="0" t="0" r="0" b="0"/>
            </a:stretch>
          </a:blipFill>
        </p:spPr>
      </p:sp>
      <p:sp>
        <p:nvSpPr>
          <p:cNvPr name="TextBox 5" id="5"/>
          <p:cNvSpPr txBox="true"/>
          <p:nvPr/>
        </p:nvSpPr>
        <p:spPr>
          <a:xfrm rot="0">
            <a:off x="352937" y="465009"/>
            <a:ext cx="16305843" cy="1133550"/>
          </a:xfrm>
          <a:prstGeom prst="rect">
            <a:avLst/>
          </a:prstGeom>
        </p:spPr>
        <p:txBody>
          <a:bodyPr anchor="t" rtlCol="false" tIns="0" lIns="0" bIns="0" rIns="0">
            <a:spAutoFit/>
          </a:bodyPr>
          <a:lstStyle/>
          <a:p>
            <a:pPr>
              <a:lnSpc>
                <a:spcPts val="8884"/>
              </a:lnSpc>
            </a:pPr>
            <a:r>
              <a:rPr lang="en-US" sz="7529">
                <a:solidFill>
                  <a:srgbClr val="731F7D"/>
                </a:solidFill>
                <a:latin typeface="HK Grotesk Bold"/>
              </a:rPr>
              <a:t>Visualization Data Extraction Process</a:t>
            </a:r>
          </a:p>
        </p:txBody>
      </p:sp>
      <p:sp>
        <p:nvSpPr>
          <p:cNvPr name="TextBox 6" id="6"/>
          <p:cNvSpPr txBox="true"/>
          <p:nvPr/>
        </p:nvSpPr>
        <p:spPr>
          <a:xfrm rot="0">
            <a:off x="17565668" y="9376468"/>
            <a:ext cx="728363" cy="910532"/>
          </a:xfrm>
          <a:prstGeom prst="rect">
            <a:avLst/>
          </a:prstGeom>
        </p:spPr>
        <p:txBody>
          <a:bodyPr anchor="t" rtlCol="false" tIns="0" lIns="0" bIns="0" rIns="0">
            <a:spAutoFit/>
          </a:bodyPr>
          <a:lstStyle/>
          <a:p>
            <a:pPr>
              <a:lnSpc>
                <a:spcPts val="7053"/>
              </a:lnSpc>
            </a:pPr>
            <a:r>
              <a:rPr lang="en-US" sz="5977">
                <a:solidFill>
                  <a:srgbClr val="731F7D"/>
                </a:solidFill>
                <a:latin typeface="HK Grotesk Bold"/>
              </a:rPr>
              <a:t>7</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1972357" y="8309547"/>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Freeform 3" id="3"/>
          <p:cNvSpPr/>
          <p:nvPr/>
        </p:nvSpPr>
        <p:spPr>
          <a:xfrm flipH="false" flipV="false" rot="313119">
            <a:off x="15680872" y="-1763930"/>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4" id="4"/>
          <p:cNvSpPr/>
          <p:nvPr/>
        </p:nvSpPr>
        <p:spPr>
          <a:xfrm flipH="false" flipV="false" rot="0">
            <a:off x="4008967" y="1516893"/>
            <a:ext cx="10519821" cy="8779122"/>
          </a:xfrm>
          <a:custGeom>
            <a:avLst/>
            <a:gdLst/>
            <a:ahLst/>
            <a:cxnLst/>
            <a:rect r="r" b="b" t="t" l="l"/>
            <a:pathLst>
              <a:path h="8779122" w="10519821">
                <a:moveTo>
                  <a:pt x="0" y="0"/>
                </a:moveTo>
                <a:lnTo>
                  <a:pt x="10519821" y="0"/>
                </a:lnTo>
                <a:lnTo>
                  <a:pt x="10519821" y="8779122"/>
                </a:lnTo>
                <a:lnTo>
                  <a:pt x="0" y="8779122"/>
                </a:lnTo>
                <a:lnTo>
                  <a:pt x="0" y="0"/>
                </a:lnTo>
                <a:close/>
              </a:path>
            </a:pathLst>
          </a:custGeom>
          <a:blipFill>
            <a:blip r:embed="rId4"/>
            <a:stretch>
              <a:fillRect l="-3488" t="-6331" r="-9686" b="0"/>
            </a:stretch>
          </a:blipFill>
        </p:spPr>
      </p:sp>
      <p:sp>
        <p:nvSpPr>
          <p:cNvPr name="TextBox 5" id="5"/>
          <p:cNvSpPr txBox="true"/>
          <p:nvPr/>
        </p:nvSpPr>
        <p:spPr>
          <a:xfrm rot="0">
            <a:off x="392040" y="315473"/>
            <a:ext cx="12251527" cy="1201420"/>
          </a:xfrm>
          <a:prstGeom prst="rect">
            <a:avLst/>
          </a:prstGeom>
        </p:spPr>
        <p:txBody>
          <a:bodyPr anchor="t" rtlCol="false" tIns="0" lIns="0" bIns="0" rIns="0">
            <a:spAutoFit/>
          </a:bodyPr>
          <a:lstStyle/>
          <a:p>
            <a:pPr>
              <a:lnSpc>
                <a:spcPts val="9440"/>
              </a:lnSpc>
            </a:pPr>
            <a:r>
              <a:rPr lang="en-US" sz="8000">
                <a:solidFill>
                  <a:srgbClr val="731F7D"/>
                </a:solidFill>
                <a:latin typeface="HK Grotesk Bold"/>
              </a:rPr>
              <a:t>Model Design</a:t>
            </a:r>
          </a:p>
        </p:txBody>
      </p:sp>
      <p:sp>
        <p:nvSpPr>
          <p:cNvPr name="TextBox 6" id="6"/>
          <p:cNvSpPr txBox="true"/>
          <p:nvPr/>
        </p:nvSpPr>
        <p:spPr>
          <a:xfrm rot="0">
            <a:off x="17565668" y="9376468"/>
            <a:ext cx="728363" cy="910532"/>
          </a:xfrm>
          <a:prstGeom prst="rect">
            <a:avLst/>
          </a:prstGeom>
        </p:spPr>
        <p:txBody>
          <a:bodyPr anchor="t" rtlCol="false" tIns="0" lIns="0" bIns="0" rIns="0">
            <a:spAutoFit/>
          </a:bodyPr>
          <a:lstStyle/>
          <a:p>
            <a:pPr>
              <a:lnSpc>
                <a:spcPts val="7053"/>
              </a:lnSpc>
            </a:pPr>
            <a:r>
              <a:rPr lang="en-US" sz="5977">
                <a:solidFill>
                  <a:srgbClr val="731F7D"/>
                </a:solidFill>
                <a:latin typeface="HK Grotesk Bold"/>
              </a:rPr>
              <a:t>8</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DAF1-WKUZI0</dc:identifier>
  <dcterms:modified xsi:type="dcterms:W3CDTF">2011-08-01T06:04:30Z</dcterms:modified>
  <cp:revision>1</cp:revision>
  <dc:title>ML-based Visualization Recommendation: Learning to Recommend Visualizations from Data</dc:title>
</cp:coreProperties>
</file>